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81" r:id="rId7"/>
    <p:sldId id="313" r:id="rId8"/>
    <p:sldId id="282" r:id="rId9"/>
    <p:sldId id="314" r:id="rId10"/>
    <p:sldId id="315" r:id="rId11"/>
    <p:sldId id="316" r:id="rId12"/>
    <p:sldId id="317" r:id="rId13"/>
    <p:sldId id="318" r:id="rId14"/>
    <p:sldId id="319" r:id="rId15"/>
    <p:sldId id="320" r:id="rId16"/>
    <p:sldId id="321" r:id="rId17"/>
    <p:sldId id="261" r:id="rId18"/>
    <p:sldId id="322" r:id="rId19"/>
    <p:sldId id="323" r:id="rId20"/>
    <p:sldId id="324" r:id="rId21"/>
    <p:sldId id="325" r:id="rId22"/>
    <p:sldId id="326" r:id="rId23"/>
    <p:sldId id="327" r:id="rId24"/>
    <p:sldId id="328" r:id="rId25"/>
    <p:sldId id="329" r:id="rId26"/>
    <p:sldId id="330" r:id="rId27"/>
    <p:sldId id="331" r:id="rId28"/>
    <p:sldId id="332" r:id="rId29"/>
    <p:sldId id="263" r:id="rId30"/>
    <p:sldId id="279"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Roboto Condensed Light" panose="020B0604020202020204" charset="0"/>
      <p:regular r:id="rId37"/>
    </p:embeddedFont>
    <p:embeddedFont>
      <p:font typeface="Tahoma" panose="020B0604030504040204" pitchFamily="34" charset="0"/>
      <p:regular r:id="rId38"/>
      <p:bold r:id="rId39"/>
    </p:embeddedFont>
    <p:embeddedFont>
      <p:font typeface="Exo 2"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C0DD66F-4DDE-4528-9D1E-4B84DAB6CF3B}" styleName="Table_0">
    <a:wholeTbl>
      <a:tcTxStyle>
        <a:font>
          <a:latin typeface="Arial"/>
          <a:ea typeface="Arial"/>
          <a:cs typeface="Aria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chemeClr val="accent3"/>
              </a:solidFill>
              <a:prstDash val="solid"/>
              <a:round/>
              <a:headEnd type="none" w="sm" len="sm"/>
              <a:tailEnd type="none" w="sm" len="sm"/>
            </a:ln>
          </a:insideV>
        </a:tcBdr>
        <a:fill>
          <a:solidFill>
            <a:srgbClr val="FFFFFF">
              <a:alpha val="0"/>
            </a:srgbClr>
          </a:solidFill>
        </a:fill>
      </a:tcStyle>
    </a:wholeTbl>
    <a:band1H>
      <a:tcStyle>
        <a:tcBdr/>
        <a:fill>
          <a:solidFill>
            <a:schemeClr val="accent3">
              <a:alpha val="40000"/>
            </a:schemeClr>
          </a:solidFill>
        </a:fill>
      </a:tcStyle>
    </a:band1H>
    <a:band2H>
      <a:tcStyle>
        <a:tcBdr/>
      </a:tcStyle>
    </a:band2H>
    <a:band1V>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fill>
          <a:solidFill>
            <a:schemeClr val="accent3">
              <a:alpha val="40000"/>
            </a:schemeClr>
          </a:solidFill>
        </a:fill>
      </a:tcStyle>
    </a:band1V>
    <a:band2V>
      <a:tcStyle>
        <a:tcBdr/>
      </a:tcStyle>
    </a:band2V>
    <a:lastCol>
      <a:tcTxStyle b="on"/>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Style>
        <a:tcBdr/>
      </a:tcStyle>
    </a:seCell>
    <a:swCell>
      <a:tcStyle>
        <a:tcBdr/>
      </a:tcStyle>
    </a:swCell>
    <a:firstRow>
      <a:tcTxStyle b="on">
        <a:font>
          <a:latin typeface="Arial"/>
          <a:ea typeface="Arial"/>
          <a:cs typeface="Arial"/>
        </a:font>
        <a:schemeClr val="lt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firstRow>
    <a:neCell>
      <a:tcStyle>
        <a:tcBdr/>
      </a:tcStyle>
    </a:neCell>
    <a:nwCell>
      <a:tcStyle>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64" autoAdjust="0"/>
  </p:normalViewPr>
  <p:slideViewPr>
    <p:cSldViewPr snapToGrid="0">
      <p:cViewPr varScale="1">
        <p:scale>
          <a:sx n="97" d="100"/>
          <a:sy n="97" d="100"/>
        </p:scale>
        <p:origin x="6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9283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407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379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8591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353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2014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919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56744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1091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1684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9439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2446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7677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4598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73282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5309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8463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455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8730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ctrTitle"/>
          </p:nvPr>
        </p:nvSpPr>
        <p:spPr>
          <a:xfrm>
            <a:off x="1135981" y="1393699"/>
            <a:ext cx="6886800" cy="17823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1" name="Google Shape;11;p26"/>
          <p:cNvSpPr txBox="1">
            <a:spLocks noGrp="1"/>
          </p:cNvSpPr>
          <p:nvPr>
            <p:ph type="subTitle" idx="1"/>
          </p:nvPr>
        </p:nvSpPr>
        <p:spPr>
          <a:xfrm>
            <a:off x="3670681" y="2933522"/>
            <a:ext cx="4352100" cy="717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
              <a:buFont typeface="Roboto Condensed Light" panose="02000000000000000000"/>
              <a:buNone/>
              <a:defRPr sz="1400">
                <a:latin typeface="Roboto Condensed Light" panose="02000000000000000000"/>
                <a:ea typeface="Roboto Condensed Light" panose="02000000000000000000"/>
                <a:cs typeface="Roboto Condensed Light" panose="02000000000000000000"/>
                <a:sym typeface="Roboto Condensed Light" panose="02000000000000000000"/>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stretch>
            <a:fillRect/>
          </a:stretch>
        </a:blipFill>
        <a:effectLst/>
      </p:bgPr>
    </p:bg>
    <p:spTree>
      <p:nvGrpSpPr>
        <p:cNvPr id="1" name="Shape 12"/>
        <p:cNvGrpSpPr/>
        <p:nvPr/>
      </p:nvGrpSpPr>
      <p:grpSpPr>
        <a:xfrm>
          <a:off x="0" y="0"/>
          <a:ext cx="0" cy="0"/>
          <a:chOff x="0" y="0"/>
          <a:chExt cx="0" cy="0"/>
        </a:xfrm>
      </p:grpSpPr>
      <p:sp>
        <p:nvSpPr>
          <p:cNvPr id="13" name="Google Shape;13;p27"/>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14" name="Google Shape;14;p27"/>
          <p:cNvSpPr txBox="1">
            <a:spLocks noGrp="1"/>
          </p:cNvSpPr>
          <p:nvPr>
            <p:ph type="ctrTitle" idx="2"/>
          </p:nvPr>
        </p:nvSpPr>
        <p:spPr>
          <a:xfrm>
            <a:off x="390296" y="201653"/>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5" name="Google Shape;15;p27"/>
          <p:cNvSpPr txBox="1">
            <a:spLocks noGrp="1"/>
          </p:cNvSpPr>
          <p:nvPr>
            <p:ph type="subTitle" idx="1"/>
          </p:nvPr>
        </p:nvSpPr>
        <p:spPr>
          <a:xfrm>
            <a:off x="690446" y="580278"/>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16" name="Google Shape;16;p27"/>
          <p:cNvSpPr txBox="1">
            <a:spLocks noGrp="1"/>
          </p:cNvSpPr>
          <p:nvPr>
            <p:ph type="title" idx="3"/>
          </p:nvPr>
        </p:nvSpPr>
        <p:spPr>
          <a:xfrm>
            <a:off x="2118448" y="54444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7" name="Google Shape;17;p27"/>
          <p:cNvSpPr txBox="1">
            <a:spLocks noGrp="1"/>
          </p:cNvSpPr>
          <p:nvPr>
            <p:ph type="title" idx="4"/>
          </p:nvPr>
        </p:nvSpPr>
        <p:spPr>
          <a:xfrm>
            <a:off x="2105406" y="151580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27"/>
          <p:cNvSpPr txBox="1">
            <a:spLocks noGrp="1"/>
          </p:cNvSpPr>
          <p:nvPr>
            <p:ph type="title" idx="5"/>
          </p:nvPr>
        </p:nvSpPr>
        <p:spPr>
          <a:xfrm>
            <a:off x="2105406" y="2487168"/>
            <a:ext cx="1107600" cy="577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9" name="Google Shape;19;p27"/>
          <p:cNvSpPr txBox="1">
            <a:spLocks noGrp="1"/>
          </p:cNvSpPr>
          <p:nvPr>
            <p:ph type="title" idx="6"/>
          </p:nvPr>
        </p:nvSpPr>
        <p:spPr>
          <a:xfrm>
            <a:off x="5922008" y="2092638"/>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0" name="Google Shape;20;p27"/>
          <p:cNvSpPr txBox="1">
            <a:spLocks noGrp="1"/>
          </p:cNvSpPr>
          <p:nvPr>
            <p:ph type="title" idx="7"/>
          </p:nvPr>
        </p:nvSpPr>
        <p:spPr>
          <a:xfrm>
            <a:off x="5922008" y="3112336"/>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27"/>
          <p:cNvSpPr txBox="1">
            <a:spLocks noGrp="1"/>
          </p:cNvSpPr>
          <p:nvPr>
            <p:ph type="title" idx="8"/>
          </p:nvPr>
        </p:nvSpPr>
        <p:spPr>
          <a:xfrm>
            <a:off x="5922008" y="4132033"/>
            <a:ext cx="1072200" cy="577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22" name="Google Shape;22;p27"/>
          <p:cNvSpPr txBox="1">
            <a:spLocks noGrp="1"/>
          </p:cNvSpPr>
          <p:nvPr>
            <p:ph type="ctrTitle" idx="9"/>
          </p:nvPr>
        </p:nvSpPr>
        <p:spPr>
          <a:xfrm>
            <a:off x="390296" y="1167854"/>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3" name="Google Shape;23;p27"/>
          <p:cNvSpPr txBox="1">
            <a:spLocks noGrp="1"/>
          </p:cNvSpPr>
          <p:nvPr>
            <p:ph type="subTitle" idx="13"/>
          </p:nvPr>
        </p:nvSpPr>
        <p:spPr>
          <a:xfrm>
            <a:off x="690446" y="1546477"/>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4" name="Google Shape;24;p27"/>
          <p:cNvSpPr txBox="1">
            <a:spLocks noGrp="1"/>
          </p:cNvSpPr>
          <p:nvPr>
            <p:ph type="ctrTitle" idx="14"/>
          </p:nvPr>
        </p:nvSpPr>
        <p:spPr>
          <a:xfrm>
            <a:off x="390296" y="2141336"/>
            <a:ext cx="1974300" cy="577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5" name="Google Shape;25;p27"/>
          <p:cNvSpPr txBox="1">
            <a:spLocks noGrp="1"/>
          </p:cNvSpPr>
          <p:nvPr>
            <p:ph type="subTitle" idx="15"/>
          </p:nvPr>
        </p:nvSpPr>
        <p:spPr>
          <a:xfrm>
            <a:off x="690446" y="2519956"/>
            <a:ext cx="1674300" cy="572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900"/>
              <a:buNone/>
              <a:defRPr/>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a:endParaRPr/>
          </a:p>
        </p:txBody>
      </p:sp>
      <p:sp>
        <p:nvSpPr>
          <p:cNvPr id="26" name="Google Shape;26;p27"/>
          <p:cNvSpPr txBox="1">
            <a:spLocks noGrp="1"/>
          </p:cNvSpPr>
          <p:nvPr>
            <p:ph type="ctrTitle" idx="16"/>
          </p:nvPr>
        </p:nvSpPr>
        <p:spPr>
          <a:xfrm>
            <a:off x="6811558" y="1775180"/>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7" name="Google Shape;27;p27"/>
          <p:cNvSpPr txBox="1">
            <a:spLocks noGrp="1"/>
          </p:cNvSpPr>
          <p:nvPr>
            <p:ph type="subTitle" idx="17"/>
          </p:nvPr>
        </p:nvSpPr>
        <p:spPr>
          <a:xfrm>
            <a:off x="6811558" y="2153805"/>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28" name="Google Shape;28;p27"/>
          <p:cNvSpPr txBox="1">
            <a:spLocks noGrp="1"/>
          </p:cNvSpPr>
          <p:nvPr>
            <p:ph type="ctrTitle" idx="18"/>
          </p:nvPr>
        </p:nvSpPr>
        <p:spPr>
          <a:xfrm>
            <a:off x="6811558" y="2799095"/>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9" name="Google Shape;29;p27"/>
          <p:cNvSpPr txBox="1">
            <a:spLocks noGrp="1"/>
          </p:cNvSpPr>
          <p:nvPr>
            <p:ph type="subTitle" idx="19"/>
          </p:nvPr>
        </p:nvSpPr>
        <p:spPr>
          <a:xfrm>
            <a:off x="6811558" y="3177717"/>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
        <p:nvSpPr>
          <p:cNvPr id="30" name="Google Shape;30;p27"/>
          <p:cNvSpPr txBox="1">
            <a:spLocks noGrp="1"/>
          </p:cNvSpPr>
          <p:nvPr>
            <p:ph type="ctrTitle" idx="20"/>
          </p:nvPr>
        </p:nvSpPr>
        <p:spPr>
          <a:xfrm>
            <a:off x="6811558" y="3811353"/>
            <a:ext cx="1974300" cy="577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31" name="Google Shape;31;p27"/>
          <p:cNvSpPr txBox="1">
            <a:spLocks noGrp="1"/>
          </p:cNvSpPr>
          <p:nvPr>
            <p:ph type="subTitle" idx="21"/>
          </p:nvPr>
        </p:nvSpPr>
        <p:spPr>
          <a:xfrm>
            <a:off x="6811558" y="4189973"/>
            <a:ext cx="1674300" cy="57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32"/>
        <p:cNvGrpSpPr/>
        <p:nvPr/>
      </p:nvGrpSpPr>
      <p:grpSpPr>
        <a:xfrm>
          <a:off x="0" y="0"/>
          <a:ext cx="0" cy="0"/>
          <a:chOff x="0" y="0"/>
          <a:chExt cx="0" cy="0"/>
        </a:xfrm>
      </p:grpSpPr>
      <p:sp>
        <p:nvSpPr>
          <p:cNvPr id="33" name="Google Shape;33;p28"/>
          <p:cNvSpPr txBox="1">
            <a:spLocks noGrp="1"/>
          </p:cNvSpPr>
          <p:nvPr>
            <p:ph type="ctrTitle"/>
          </p:nvPr>
        </p:nvSpPr>
        <p:spPr>
          <a:xfrm flipH="1">
            <a:off x="1147650" y="3085150"/>
            <a:ext cx="5005500" cy="102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rgbClr val="FFFFFF"/>
              </a:buClr>
              <a:buSzPts val="6500"/>
              <a:buNone/>
              <a:defRPr sz="6500">
                <a:solidFill>
                  <a:srgbClr val="FFFFFF"/>
                </a:solidFill>
              </a:defRPr>
            </a:lvl2pPr>
            <a:lvl3pPr lvl="2" algn="l">
              <a:lnSpc>
                <a:spcPct val="100000"/>
              </a:lnSpc>
              <a:spcBef>
                <a:spcPts val="0"/>
              </a:spcBef>
              <a:spcAft>
                <a:spcPts val="0"/>
              </a:spcAft>
              <a:buClr>
                <a:srgbClr val="FFFFFF"/>
              </a:buClr>
              <a:buSzPts val="6500"/>
              <a:buNone/>
              <a:defRPr sz="6500">
                <a:solidFill>
                  <a:srgbClr val="FFFFFF"/>
                </a:solidFill>
              </a:defRPr>
            </a:lvl3pPr>
            <a:lvl4pPr lvl="3" algn="l">
              <a:lnSpc>
                <a:spcPct val="100000"/>
              </a:lnSpc>
              <a:spcBef>
                <a:spcPts val="0"/>
              </a:spcBef>
              <a:spcAft>
                <a:spcPts val="0"/>
              </a:spcAft>
              <a:buClr>
                <a:srgbClr val="FFFFFF"/>
              </a:buClr>
              <a:buSzPts val="6500"/>
              <a:buNone/>
              <a:defRPr sz="6500">
                <a:solidFill>
                  <a:srgbClr val="FFFFFF"/>
                </a:solidFill>
              </a:defRPr>
            </a:lvl4pPr>
            <a:lvl5pPr lvl="4" algn="l">
              <a:lnSpc>
                <a:spcPct val="100000"/>
              </a:lnSpc>
              <a:spcBef>
                <a:spcPts val="0"/>
              </a:spcBef>
              <a:spcAft>
                <a:spcPts val="0"/>
              </a:spcAft>
              <a:buClr>
                <a:srgbClr val="FFFFFF"/>
              </a:buClr>
              <a:buSzPts val="6500"/>
              <a:buNone/>
              <a:defRPr sz="6500">
                <a:solidFill>
                  <a:srgbClr val="FFFFFF"/>
                </a:solidFill>
              </a:defRPr>
            </a:lvl5pPr>
            <a:lvl6pPr lvl="5" algn="l">
              <a:lnSpc>
                <a:spcPct val="100000"/>
              </a:lnSpc>
              <a:spcBef>
                <a:spcPts val="0"/>
              </a:spcBef>
              <a:spcAft>
                <a:spcPts val="0"/>
              </a:spcAft>
              <a:buClr>
                <a:srgbClr val="FFFFFF"/>
              </a:buClr>
              <a:buSzPts val="6500"/>
              <a:buNone/>
              <a:defRPr sz="6500">
                <a:solidFill>
                  <a:srgbClr val="FFFFFF"/>
                </a:solidFill>
              </a:defRPr>
            </a:lvl6pPr>
            <a:lvl7pPr lvl="6" algn="l">
              <a:lnSpc>
                <a:spcPct val="100000"/>
              </a:lnSpc>
              <a:spcBef>
                <a:spcPts val="0"/>
              </a:spcBef>
              <a:spcAft>
                <a:spcPts val="0"/>
              </a:spcAft>
              <a:buClr>
                <a:srgbClr val="FFFFFF"/>
              </a:buClr>
              <a:buSzPts val="6500"/>
              <a:buNone/>
              <a:defRPr sz="6500">
                <a:solidFill>
                  <a:srgbClr val="FFFFFF"/>
                </a:solidFill>
              </a:defRPr>
            </a:lvl7pPr>
            <a:lvl8pPr lvl="7" algn="l">
              <a:lnSpc>
                <a:spcPct val="100000"/>
              </a:lnSpc>
              <a:spcBef>
                <a:spcPts val="0"/>
              </a:spcBef>
              <a:spcAft>
                <a:spcPts val="0"/>
              </a:spcAft>
              <a:buClr>
                <a:srgbClr val="FFFFFF"/>
              </a:buClr>
              <a:buSzPts val="6500"/>
              <a:buNone/>
              <a:defRPr sz="6500">
                <a:solidFill>
                  <a:srgbClr val="FFFFFF"/>
                </a:solidFill>
              </a:defRPr>
            </a:lvl8pPr>
            <a:lvl9pPr lvl="8" algn="l">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34" name="Google Shape;34;p28"/>
          <p:cNvSpPr txBox="1">
            <a:spLocks noGrp="1"/>
          </p:cNvSpPr>
          <p:nvPr>
            <p:ph type="title" idx="2"/>
          </p:nvPr>
        </p:nvSpPr>
        <p:spPr>
          <a:xfrm flipH="1">
            <a:off x="1147579" y="2323850"/>
            <a:ext cx="2979300" cy="754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35" name="Google Shape;35;p28"/>
          <p:cNvSpPr txBox="1">
            <a:spLocks noGrp="1"/>
          </p:cNvSpPr>
          <p:nvPr>
            <p:ph type="subTitle" idx="1"/>
          </p:nvPr>
        </p:nvSpPr>
        <p:spPr>
          <a:xfrm>
            <a:off x="1147575" y="4028959"/>
            <a:ext cx="4224900" cy="536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36"/>
        <p:cNvGrpSpPr/>
        <p:nvPr/>
      </p:nvGrpSpPr>
      <p:grpSpPr>
        <a:xfrm>
          <a:off x="0" y="0"/>
          <a:ext cx="0" cy="0"/>
          <a:chOff x="0" y="0"/>
          <a:chExt cx="0" cy="0"/>
        </a:xfrm>
      </p:grpSpPr>
      <p:sp>
        <p:nvSpPr>
          <p:cNvPr id="37" name="Google Shape;37;p29"/>
          <p:cNvSpPr txBox="1">
            <a:spLocks noGrp="1"/>
          </p:cNvSpPr>
          <p:nvPr>
            <p:ph type="ctrTitle"/>
          </p:nvPr>
        </p:nvSpPr>
        <p:spPr>
          <a:xfrm>
            <a:off x="2638350" y="376498"/>
            <a:ext cx="3867300" cy="2054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38" name="Google Shape;38;p29"/>
          <p:cNvSpPr txBox="1">
            <a:spLocks noGrp="1"/>
          </p:cNvSpPr>
          <p:nvPr>
            <p:ph type="subTitle" idx="1"/>
          </p:nvPr>
        </p:nvSpPr>
        <p:spPr>
          <a:xfrm>
            <a:off x="2580225" y="2314225"/>
            <a:ext cx="3983400" cy="107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39"/>
        <p:cNvGrpSpPr/>
        <p:nvPr/>
      </p:nvGrpSpPr>
      <p:grpSpPr>
        <a:xfrm>
          <a:off x="0" y="0"/>
          <a:ext cx="0" cy="0"/>
          <a:chOff x="0" y="0"/>
          <a:chExt cx="0" cy="0"/>
        </a:xfrm>
      </p:grpSpPr>
      <p:sp>
        <p:nvSpPr>
          <p:cNvPr id="40" name="Google Shape;40;p30"/>
          <p:cNvSpPr txBox="1">
            <a:spLocks noGrp="1"/>
          </p:cNvSpPr>
          <p:nvPr>
            <p:ph type="ctrTitle"/>
          </p:nvPr>
        </p:nvSpPr>
        <p:spPr>
          <a:xfrm>
            <a:off x="1964851" y="352850"/>
            <a:ext cx="5214300" cy="94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31"/>
          <p:cNvSpPr txBox="1">
            <a:spLocks noGrp="1"/>
          </p:cNvSpPr>
          <p:nvPr>
            <p:ph type="ctrTitle"/>
          </p:nvPr>
        </p:nvSpPr>
        <p:spPr>
          <a:xfrm flipH="1">
            <a:off x="2747779" y="2635675"/>
            <a:ext cx="5195700" cy="1921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rgbClr val="FFFFFF"/>
              </a:buClr>
              <a:buSzPts val="6500"/>
              <a:buNone/>
              <a:defRPr sz="6500">
                <a:solidFill>
                  <a:srgbClr val="FFFFFF"/>
                </a:solidFill>
              </a:defRPr>
            </a:lvl2pPr>
            <a:lvl3pPr lvl="2" algn="r">
              <a:lnSpc>
                <a:spcPct val="100000"/>
              </a:lnSpc>
              <a:spcBef>
                <a:spcPts val="0"/>
              </a:spcBef>
              <a:spcAft>
                <a:spcPts val="0"/>
              </a:spcAft>
              <a:buClr>
                <a:srgbClr val="FFFFFF"/>
              </a:buClr>
              <a:buSzPts val="6500"/>
              <a:buNone/>
              <a:defRPr sz="6500">
                <a:solidFill>
                  <a:srgbClr val="FFFFFF"/>
                </a:solidFill>
              </a:defRPr>
            </a:lvl3pPr>
            <a:lvl4pPr lvl="3" algn="r">
              <a:lnSpc>
                <a:spcPct val="100000"/>
              </a:lnSpc>
              <a:spcBef>
                <a:spcPts val="0"/>
              </a:spcBef>
              <a:spcAft>
                <a:spcPts val="0"/>
              </a:spcAft>
              <a:buClr>
                <a:srgbClr val="FFFFFF"/>
              </a:buClr>
              <a:buSzPts val="6500"/>
              <a:buNone/>
              <a:defRPr sz="6500">
                <a:solidFill>
                  <a:srgbClr val="FFFFFF"/>
                </a:solidFill>
              </a:defRPr>
            </a:lvl4pPr>
            <a:lvl5pPr lvl="4" algn="r">
              <a:lnSpc>
                <a:spcPct val="100000"/>
              </a:lnSpc>
              <a:spcBef>
                <a:spcPts val="0"/>
              </a:spcBef>
              <a:spcAft>
                <a:spcPts val="0"/>
              </a:spcAft>
              <a:buClr>
                <a:srgbClr val="FFFFFF"/>
              </a:buClr>
              <a:buSzPts val="6500"/>
              <a:buNone/>
              <a:defRPr sz="6500">
                <a:solidFill>
                  <a:srgbClr val="FFFFFF"/>
                </a:solidFill>
              </a:defRPr>
            </a:lvl5pPr>
            <a:lvl6pPr lvl="5" algn="r">
              <a:lnSpc>
                <a:spcPct val="100000"/>
              </a:lnSpc>
              <a:spcBef>
                <a:spcPts val="0"/>
              </a:spcBef>
              <a:spcAft>
                <a:spcPts val="0"/>
              </a:spcAft>
              <a:buClr>
                <a:srgbClr val="FFFFFF"/>
              </a:buClr>
              <a:buSzPts val="6500"/>
              <a:buNone/>
              <a:defRPr sz="6500">
                <a:solidFill>
                  <a:srgbClr val="FFFFFF"/>
                </a:solidFill>
              </a:defRPr>
            </a:lvl6pPr>
            <a:lvl7pPr lvl="6" algn="r">
              <a:lnSpc>
                <a:spcPct val="100000"/>
              </a:lnSpc>
              <a:spcBef>
                <a:spcPts val="0"/>
              </a:spcBef>
              <a:spcAft>
                <a:spcPts val="0"/>
              </a:spcAft>
              <a:buClr>
                <a:srgbClr val="FFFFFF"/>
              </a:buClr>
              <a:buSzPts val="6500"/>
              <a:buNone/>
              <a:defRPr sz="6500">
                <a:solidFill>
                  <a:srgbClr val="FFFFFF"/>
                </a:solidFill>
              </a:defRPr>
            </a:lvl7pPr>
            <a:lvl8pPr lvl="7" algn="r">
              <a:lnSpc>
                <a:spcPct val="100000"/>
              </a:lnSpc>
              <a:spcBef>
                <a:spcPts val="0"/>
              </a:spcBef>
              <a:spcAft>
                <a:spcPts val="0"/>
              </a:spcAft>
              <a:buClr>
                <a:srgbClr val="FFFFFF"/>
              </a:buClr>
              <a:buSzPts val="6500"/>
              <a:buNone/>
              <a:defRPr sz="6500">
                <a:solidFill>
                  <a:srgbClr val="FFFFFF"/>
                </a:solidFill>
              </a:defRPr>
            </a:lvl8pPr>
            <a:lvl9pPr lvl="8" algn="r">
              <a:lnSpc>
                <a:spcPct val="100000"/>
              </a:lnSpc>
              <a:spcBef>
                <a:spcPts val="0"/>
              </a:spcBef>
              <a:spcAft>
                <a:spcPts val="0"/>
              </a:spcAft>
              <a:buClr>
                <a:srgbClr val="FFFFFF"/>
              </a:buClr>
              <a:buSzPts val="6500"/>
              <a:buNone/>
              <a:defRPr sz="6500">
                <a:solidFill>
                  <a:srgbClr val="FFFFFF"/>
                </a:solidFill>
              </a:defRPr>
            </a:lvl9pPr>
          </a:lstStyle>
          <a:p>
            <a:endParaRPr/>
          </a:p>
        </p:txBody>
      </p:sp>
      <p:sp>
        <p:nvSpPr>
          <p:cNvPr id="43" name="Google Shape;43;p31"/>
          <p:cNvSpPr txBox="1">
            <a:spLocks noGrp="1"/>
          </p:cNvSpPr>
          <p:nvPr>
            <p:ph type="title" idx="2"/>
          </p:nvPr>
        </p:nvSpPr>
        <p:spPr>
          <a:xfrm flipH="1">
            <a:off x="4964179" y="2323850"/>
            <a:ext cx="2979300" cy="754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endParaRPr/>
          </a:p>
        </p:txBody>
      </p:sp>
      <p:sp>
        <p:nvSpPr>
          <p:cNvPr id="44" name="Google Shape;44;p31"/>
          <p:cNvSpPr txBox="1">
            <a:spLocks noGrp="1"/>
          </p:cNvSpPr>
          <p:nvPr>
            <p:ph type="subTitle" idx="1"/>
          </p:nvPr>
        </p:nvSpPr>
        <p:spPr>
          <a:xfrm>
            <a:off x="3718579" y="4030481"/>
            <a:ext cx="4224900" cy="536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65"/>
        <p:cNvGrpSpPr/>
        <p:nvPr/>
      </p:nvGrpSpPr>
      <p:grpSpPr>
        <a:xfrm>
          <a:off x="0" y="0"/>
          <a:ext cx="0" cy="0"/>
          <a:chOff x="0" y="0"/>
          <a:chExt cx="0" cy="0"/>
        </a:xfrm>
      </p:grpSpPr>
      <p:sp>
        <p:nvSpPr>
          <p:cNvPr id="66" name="Google Shape;66;p36"/>
          <p:cNvSpPr txBox="1">
            <a:spLocks noGrp="1"/>
          </p:cNvSpPr>
          <p:nvPr>
            <p:ph type="ctrTitle"/>
          </p:nvPr>
        </p:nvSpPr>
        <p:spPr>
          <a:xfrm flipH="1">
            <a:off x="695425" y="1514475"/>
            <a:ext cx="3559800" cy="780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67" name="Google Shape;67;p36"/>
          <p:cNvSpPr txBox="1">
            <a:spLocks noGrp="1"/>
          </p:cNvSpPr>
          <p:nvPr>
            <p:ph type="subTitle" idx="1"/>
          </p:nvPr>
        </p:nvSpPr>
        <p:spPr>
          <a:xfrm flipH="1">
            <a:off x="1581025" y="2559200"/>
            <a:ext cx="2674200" cy="875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68"/>
        <p:cNvGrpSpPr/>
        <p:nvPr/>
      </p:nvGrpSpPr>
      <p:grpSpPr>
        <a:xfrm>
          <a:off x="0" y="0"/>
          <a:ext cx="0" cy="0"/>
          <a:chOff x="0" y="0"/>
          <a:chExt cx="0" cy="0"/>
        </a:xfrm>
      </p:grpSpPr>
      <p:sp>
        <p:nvSpPr>
          <p:cNvPr id="69" name="Google Shape;69;p37"/>
          <p:cNvSpPr txBox="1">
            <a:spLocks noGrp="1"/>
          </p:cNvSpPr>
          <p:nvPr>
            <p:ph type="title" hasCustomPrompt="1"/>
          </p:nvPr>
        </p:nvSpPr>
        <p:spPr>
          <a:xfrm>
            <a:off x="2250675" y="1001350"/>
            <a:ext cx="6191100" cy="19635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2000"/>
              <a:buNone/>
              <a:defRPr sz="9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0" name="Google Shape;70;p37"/>
          <p:cNvSpPr txBox="1">
            <a:spLocks noGrp="1"/>
          </p:cNvSpPr>
          <p:nvPr>
            <p:ph type="body" idx="1"/>
          </p:nvPr>
        </p:nvSpPr>
        <p:spPr>
          <a:xfrm>
            <a:off x="2107950" y="2895050"/>
            <a:ext cx="6191100" cy="696000"/>
          </a:xfrm>
          <a:prstGeom prst="rect">
            <a:avLst/>
          </a:prstGeom>
          <a:noFill/>
          <a:ln>
            <a:noFill/>
          </a:ln>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lnSpc>
                <a:spcPct val="115000"/>
              </a:lnSpc>
              <a:spcBef>
                <a:spcPts val="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endParaRPr/>
          </a:p>
        </p:txBody>
      </p:sp>
      <p:sp>
        <p:nvSpPr>
          <p:cNvPr id="7" name="Google Shape;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1200" b="0" i="0" u="none" strike="noStrike" cap="none">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pic>
        <p:nvPicPr>
          <p:cNvPr id="8" name="Google Shape;8;p25"/>
          <p:cNvPicPr preferRelativeResize="0"/>
          <p:nvPr/>
        </p:nvPicPr>
        <p:blipFill rotWithShape="1">
          <a:blip r:embed="rId11"/>
          <a:srcRect l="26422" t="43720" r="26392" b="31242"/>
          <a:stretch>
            <a:fillRect/>
          </a:stretch>
        </p:blipFill>
        <p:spPr>
          <a:xfrm>
            <a:off x="0" y="0"/>
            <a:ext cx="1306286" cy="7827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
          <p:cNvSpPr txBox="1">
            <a:spLocks noGrp="1"/>
          </p:cNvSpPr>
          <p:nvPr>
            <p:ph type="ctrTitle"/>
          </p:nvPr>
        </p:nvSpPr>
        <p:spPr>
          <a:xfrm>
            <a:off x="-105836" y="2111448"/>
            <a:ext cx="9240253" cy="1537854"/>
          </a:xfrm>
          <a:prstGeom prst="rect">
            <a:avLst/>
          </a:prstGeom>
          <a:solidFill>
            <a:srgbClr val="F2F2F2"/>
          </a:solidFill>
          <a:ln>
            <a:noFill/>
          </a:ln>
        </p:spPr>
        <p:txBody>
          <a:bodyPr spcFirstLastPara="1" wrap="square" lIns="91425" tIns="91425" rIns="91425" bIns="91425" anchor="b" anchorCtr="0">
            <a:noAutofit/>
          </a:bodyPr>
          <a:lstStyle/>
          <a:p>
            <a:pPr lvl="0" algn="ctr">
              <a:buClr>
                <a:schemeClr val="dk1"/>
              </a:buClr>
              <a:buSzPts val="1100"/>
            </a:pPr>
            <a:r>
              <a:rPr lang="vi-VN" sz="4000" dirty="0" smtClean="0">
                <a:solidFill>
                  <a:srgbClr val="7F7F7F"/>
                </a:solidFill>
                <a:latin typeface="Tahoma" panose="020B0604030504040204"/>
                <a:ea typeface="Tahoma" panose="020B0604030504040204"/>
                <a:cs typeface="Tahoma" panose="020B0604030504040204"/>
                <a:sym typeface="Tahoma" panose="020B0604030504040204"/>
              </a:rPr>
              <a:t>SO SÁNH THUẬT TOÁN KMEANS, DBSCAN, SPECTRAL CLUSTERING</a:t>
            </a:r>
            <a:endParaRPr sz="4000" dirty="0">
              <a:solidFill>
                <a:srgbClr val="7F7F7F"/>
              </a:solidFill>
              <a:latin typeface="Tahoma" panose="020B0604030504040204"/>
              <a:ea typeface="Tahoma" panose="020B0604030504040204"/>
              <a:cs typeface="Tahoma" panose="020B0604030504040204"/>
              <a:sym typeface="Tahoma" panose="020B0604030504040204"/>
            </a:endParaRPr>
          </a:p>
        </p:txBody>
      </p:sp>
      <p:sp>
        <p:nvSpPr>
          <p:cNvPr id="77" name="Google Shape;77;p1"/>
          <p:cNvSpPr/>
          <p:nvPr/>
        </p:nvSpPr>
        <p:spPr>
          <a:xfrm>
            <a:off x="2245882" y="4605635"/>
            <a:ext cx="520046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chemeClr val="lt1"/>
                </a:solidFill>
                <a:latin typeface="Tahoma" panose="020B0604030504040204"/>
                <a:ea typeface="Tahoma" panose="020B0604030504040204"/>
                <a:cs typeface="Tahoma" panose="020B0604030504040204"/>
                <a:sym typeface="Tahoma" panose="020B0604030504040204"/>
              </a:rPr>
              <a:t>INSTRUCTOR: </a:t>
            </a:r>
            <a:r>
              <a:rPr lang="vi-VN" sz="2400" b="1" dirty="0" smtClean="0">
                <a:solidFill>
                  <a:schemeClr val="lt1"/>
                </a:solidFill>
                <a:latin typeface="Tahoma" panose="020B0604030504040204"/>
                <a:ea typeface="Tahoma" panose="020B0604030504040204"/>
                <a:cs typeface="Tahoma" panose="020B0604030504040204"/>
                <a:sym typeface="Tahoma" panose="020B0604030504040204"/>
              </a:rPr>
              <a:t>Hoàng Anh</a:t>
            </a:r>
            <a:endParaRPr sz="2400" b="1" i="0" u="none" strike="noStrike" cap="none" dirty="0">
              <a:solidFill>
                <a:schemeClr val="lt1"/>
              </a:solidFill>
              <a:latin typeface="Tahoma" panose="020B0604030504040204"/>
              <a:ea typeface="Tahoma" panose="020B0604030504040204"/>
              <a:cs typeface="Tahoma" panose="020B0604030504040204"/>
              <a:sym typeface="Tahoma" panose="020B0604030504040204"/>
            </a:endParaRPr>
          </a:p>
        </p:txBody>
      </p:sp>
      <p:sp>
        <p:nvSpPr>
          <p:cNvPr id="78" name="Google Shape;78;p1"/>
          <p:cNvSpPr txBox="1"/>
          <p:nvPr/>
        </p:nvSpPr>
        <p:spPr>
          <a:xfrm>
            <a:off x="768927" y="585609"/>
            <a:ext cx="7969828"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vi-VN" sz="3200" b="1" i="0" u="none" strike="noStrike" cap="none" dirty="0" smtClean="0">
                <a:solidFill>
                  <a:schemeClr val="lt1"/>
                </a:solidFill>
                <a:latin typeface="Tahoma" panose="020B0604030504040204"/>
                <a:ea typeface="Tahoma" panose="020B0604030504040204"/>
                <a:cs typeface="Tahoma" panose="020B0604030504040204"/>
                <a:sym typeface="Tahoma" panose="020B0604030504040204"/>
              </a:rPr>
              <a:t>        BÁO CÁO CUỐI KÌ MÔN </a:t>
            </a:r>
          </a:p>
          <a:p>
            <a:pPr marL="0" marR="0" lvl="0" indent="0" algn="l" rtl="0">
              <a:lnSpc>
                <a:spcPct val="100000"/>
              </a:lnSpc>
              <a:spcBef>
                <a:spcPts val="0"/>
              </a:spcBef>
              <a:spcAft>
                <a:spcPts val="0"/>
              </a:spcAft>
              <a:buNone/>
            </a:pPr>
            <a:r>
              <a:rPr lang="vi-VN" sz="3200" b="1" dirty="0" smtClean="0">
                <a:solidFill>
                  <a:schemeClr val="lt1"/>
                </a:solidFill>
                <a:latin typeface="Tahoma" panose="020B0604030504040204"/>
                <a:ea typeface="Tahoma" panose="020B0604030504040204"/>
                <a:cs typeface="Tahoma" panose="020B0604030504040204"/>
                <a:sym typeface="Tahoma" panose="020B0604030504040204"/>
              </a:rPr>
              <a:t>         KHAI THÁC DỮ LIỆU VÀ</a:t>
            </a:r>
          </a:p>
          <a:p>
            <a:pPr marL="0" marR="0" lvl="0" indent="0" algn="l" rtl="0">
              <a:lnSpc>
                <a:spcPct val="100000"/>
              </a:lnSpc>
              <a:spcBef>
                <a:spcPts val="0"/>
              </a:spcBef>
              <a:spcAft>
                <a:spcPts val="0"/>
              </a:spcAft>
              <a:buNone/>
            </a:pPr>
            <a:r>
              <a:rPr lang="vi-VN" sz="3200" b="1" dirty="0" smtClean="0">
                <a:solidFill>
                  <a:schemeClr val="lt1"/>
                </a:solidFill>
                <a:latin typeface="Tahoma" panose="020B0604030504040204"/>
                <a:ea typeface="Tahoma" panose="020B0604030504040204"/>
                <a:cs typeface="Tahoma" panose="020B0604030504040204"/>
                <a:sym typeface="Tahoma" panose="020B0604030504040204"/>
              </a:rPr>
              <a:t>           KHAI  PHÁ TRI THỨC</a:t>
            </a:r>
            <a:endParaRPr sz="3200" b="1" i="0" u="none" strike="noStrike" cap="none" dirty="0">
              <a:solidFill>
                <a:schemeClr val="lt1"/>
              </a:solidFill>
              <a:latin typeface="Tahoma" panose="020B0604030504040204"/>
              <a:ea typeface="Tahoma" panose="020B0604030504040204"/>
              <a:cs typeface="Tahoma" panose="020B0604030504040204"/>
              <a:sym typeface="Tahoma" panose="020B0604030504040204"/>
            </a:endParaRPr>
          </a:p>
        </p:txBody>
      </p:sp>
      <p:cxnSp>
        <p:nvCxnSpPr>
          <p:cNvPr id="79" name="Google Shape;79;p1"/>
          <p:cNvCxnSpPr/>
          <p:nvPr/>
        </p:nvCxnSpPr>
        <p:spPr>
          <a:xfrm rot="10800000">
            <a:off x="6580909" y="3664530"/>
            <a:ext cx="2563093" cy="0"/>
          </a:xfrm>
          <a:prstGeom prst="straightConnector1">
            <a:avLst/>
          </a:prstGeom>
          <a:noFill/>
          <a:ln w="9525" cap="flat" cmpd="sng">
            <a:solidFill>
              <a:srgbClr val="434343"/>
            </a:solidFill>
            <a:prstDash val="solid"/>
            <a:round/>
            <a:headEnd type="none" w="sm" len="sm"/>
            <a:tailEnd type="none" w="sm" len="sm"/>
          </a:ln>
        </p:spPr>
      </p:cxn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38935" y="1283475"/>
            <a:ext cx="5684013"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vi-VN" dirty="0"/>
              <a:t>Dựa trên hai tham số này, các điểm được phân loại thành điểm lõi (Core point), điểm biên (Border point) hoặc điểm ngoại lệ (Outlier</a:t>
            </a:r>
            <a:r>
              <a:rPr lang="vi-VN" dirty="0" smtClean="0"/>
              <a:t>):</a:t>
            </a:r>
          </a:p>
          <a:p>
            <a:pPr marL="889000" lvl="1" indent="-285750">
              <a:lnSpc>
                <a:spcPct val="115000"/>
              </a:lnSpc>
              <a:spcBef>
                <a:spcPts val="1200"/>
              </a:spcBef>
              <a:buSzPts val="1300"/>
              <a:buFont typeface="Wingdings" panose="05000000000000000000" pitchFamily="2" charset="2"/>
              <a:buChar char="ü"/>
            </a:pPr>
            <a:r>
              <a:rPr lang="en-US" sz="1300" dirty="0" err="1" smtClean="0"/>
              <a:t>Điểm</a:t>
            </a:r>
            <a:r>
              <a:rPr lang="en-US" sz="1300" dirty="0" smtClean="0"/>
              <a:t> </a:t>
            </a:r>
            <a:r>
              <a:rPr lang="en-US" sz="1300" dirty="0" err="1" smtClean="0"/>
              <a:t>lõi</a:t>
            </a:r>
            <a:r>
              <a:rPr lang="en-US" sz="1300" dirty="0" smtClean="0"/>
              <a:t>: </a:t>
            </a:r>
            <a:r>
              <a:rPr lang="en-US" sz="1300" dirty="0" err="1" smtClean="0"/>
              <a:t>Một</a:t>
            </a:r>
            <a:r>
              <a:rPr lang="en-US" sz="1300" dirty="0" smtClean="0"/>
              <a:t> </a:t>
            </a:r>
            <a:r>
              <a:rPr lang="en-US" sz="1300" dirty="0" err="1" smtClean="0"/>
              <a:t>điểm</a:t>
            </a:r>
            <a:r>
              <a:rPr lang="en-US" sz="1300" dirty="0" smtClean="0"/>
              <a:t> </a:t>
            </a:r>
            <a:r>
              <a:rPr lang="en-US" sz="1300" dirty="0" err="1" smtClean="0"/>
              <a:t>là</a:t>
            </a:r>
            <a:r>
              <a:rPr lang="en-US" sz="1300" dirty="0" smtClean="0"/>
              <a:t> </a:t>
            </a:r>
            <a:r>
              <a:rPr lang="en-US" sz="1300" dirty="0" err="1" smtClean="0"/>
              <a:t>điểm</a:t>
            </a:r>
            <a:r>
              <a:rPr lang="en-US" sz="1300" dirty="0" smtClean="0"/>
              <a:t> </a:t>
            </a:r>
            <a:r>
              <a:rPr lang="en-US" sz="1300" dirty="0" err="1" smtClean="0"/>
              <a:t>lõi</a:t>
            </a:r>
            <a:r>
              <a:rPr lang="en-US" sz="1300" dirty="0" smtClean="0"/>
              <a:t> </a:t>
            </a:r>
            <a:r>
              <a:rPr lang="en-US" sz="1300" dirty="0" err="1" smtClean="0"/>
              <a:t>nếu</a:t>
            </a:r>
            <a:r>
              <a:rPr lang="en-US" sz="1300" dirty="0" smtClean="0"/>
              <a:t> </a:t>
            </a:r>
            <a:r>
              <a:rPr lang="en-US" sz="1300" dirty="0" err="1" smtClean="0"/>
              <a:t>có</a:t>
            </a:r>
            <a:r>
              <a:rPr lang="en-US" sz="1300" dirty="0" smtClean="0"/>
              <a:t> </a:t>
            </a:r>
            <a:r>
              <a:rPr lang="en-US" sz="1300" dirty="0" err="1" smtClean="0"/>
              <a:t>ít</a:t>
            </a:r>
            <a:r>
              <a:rPr lang="en-US" sz="1300" dirty="0" smtClean="0"/>
              <a:t> </a:t>
            </a:r>
            <a:r>
              <a:rPr lang="en-US" sz="1300" dirty="0" err="1" smtClean="0"/>
              <a:t>nhất</a:t>
            </a:r>
            <a:r>
              <a:rPr lang="en-US" sz="1300" dirty="0" smtClean="0"/>
              <a:t> </a:t>
            </a:r>
            <a:r>
              <a:rPr lang="en-US" sz="1300" dirty="0" err="1" smtClean="0"/>
              <a:t>minPts</a:t>
            </a:r>
            <a:r>
              <a:rPr lang="en-US" sz="1300" dirty="0" smtClean="0"/>
              <a:t> </a:t>
            </a:r>
            <a:r>
              <a:rPr lang="en-US" sz="1300" dirty="0" err="1" smtClean="0"/>
              <a:t>số</a:t>
            </a:r>
            <a:r>
              <a:rPr lang="en-US" sz="1300" dirty="0" smtClean="0"/>
              <a:t> </a:t>
            </a:r>
            <a:r>
              <a:rPr lang="en-US" sz="1300" dirty="0" err="1" smtClean="0"/>
              <a:t>điểm</a:t>
            </a:r>
            <a:r>
              <a:rPr lang="en-US" sz="1300" dirty="0" smtClean="0"/>
              <a:t> (</a:t>
            </a:r>
            <a:r>
              <a:rPr lang="en-US" sz="1300" dirty="0" err="1" smtClean="0"/>
              <a:t>bao</a:t>
            </a:r>
            <a:r>
              <a:rPr lang="en-US" sz="1300" dirty="0" smtClean="0"/>
              <a:t> </a:t>
            </a:r>
            <a:r>
              <a:rPr lang="en-US" sz="1300" dirty="0" err="1" smtClean="0"/>
              <a:t>gồm</a:t>
            </a:r>
            <a:r>
              <a:rPr lang="en-US" sz="1300" dirty="0" smtClean="0"/>
              <a:t> </a:t>
            </a:r>
            <a:r>
              <a:rPr lang="en-US" sz="1300" dirty="0" err="1" smtClean="0"/>
              <a:t>cả</a:t>
            </a:r>
            <a:r>
              <a:rPr lang="en-US" sz="1300" dirty="0" smtClean="0"/>
              <a:t> </a:t>
            </a:r>
            <a:r>
              <a:rPr lang="en-US" sz="1300" dirty="0" err="1" smtClean="0"/>
              <a:t>chính</a:t>
            </a:r>
            <a:r>
              <a:rPr lang="en-US" sz="1300" dirty="0" smtClean="0"/>
              <a:t> </a:t>
            </a:r>
            <a:r>
              <a:rPr lang="en-US" sz="1300" dirty="0" err="1" smtClean="0"/>
              <a:t>điểm</a:t>
            </a:r>
            <a:r>
              <a:rPr lang="en-US" sz="1300" dirty="0" smtClean="0"/>
              <a:t> </a:t>
            </a:r>
            <a:r>
              <a:rPr lang="en-US" sz="1300" dirty="0" err="1" smtClean="0"/>
              <a:t>đó</a:t>
            </a:r>
            <a:r>
              <a:rPr lang="en-US" sz="1300" dirty="0" smtClean="0"/>
              <a:t>) </a:t>
            </a:r>
            <a:r>
              <a:rPr lang="en-US" sz="1300" dirty="0" err="1" smtClean="0"/>
              <a:t>trong</a:t>
            </a:r>
            <a:r>
              <a:rPr lang="en-US" sz="1300" dirty="0" smtClean="0"/>
              <a:t> </a:t>
            </a:r>
            <a:r>
              <a:rPr lang="en-US" sz="1300" dirty="0" err="1" smtClean="0"/>
              <a:t>khu</a:t>
            </a:r>
            <a:r>
              <a:rPr lang="en-US" sz="1300" dirty="0" smtClean="0"/>
              <a:t> </a:t>
            </a:r>
            <a:r>
              <a:rPr lang="en-US" sz="1300" dirty="0" err="1" smtClean="0"/>
              <a:t>vực</a:t>
            </a:r>
            <a:r>
              <a:rPr lang="en-US" sz="1300" dirty="0" smtClean="0"/>
              <a:t> </a:t>
            </a:r>
            <a:r>
              <a:rPr lang="en-US" sz="1300" dirty="0" err="1" smtClean="0"/>
              <a:t>xung</a:t>
            </a:r>
            <a:r>
              <a:rPr lang="en-US" sz="1300" dirty="0" smtClean="0"/>
              <a:t> </a:t>
            </a:r>
            <a:r>
              <a:rPr lang="en-US" sz="1300" dirty="0" err="1" smtClean="0"/>
              <a:t>quanh</a:t>
            </a:r>
            <a:r>
              <a:rPr lang="en-US" sz="1300" dirty="0" smtClean="0"/>
              <a:t> </a:t>
            </a:r>
            <a:r>
              <a:rPr lang="en-US" sz="1300" dirty="0" err="1" smtClean="0"/>
              <a:t>của</a:t>
            </a:r>
            <a:r>
              <a:rPr lang="en-US" sz="1300" dirty="0" smtClean="0"/>
              <a:t> </a:t>
            </a:r>
            <a:r>
              <a:rPr lang="en-US" sz="1300" dirty="0" err="1" smtClean="0"/>
              <a:t>nó</a:t>
            </a:r>
            <a:r>
              <a:rPr lang="en-US" sz="1300" dirty="0" smtClean="0"/>
              <a:t> </a:t>
            </a:r>
            <a:r>
              <a:rPr lang="en-US" sz="1300" dirty="0" err="1" smtClean="0"/>
              <a:t>với</a:t>
            </a:r>
            <a:r>
              <a:rPr lang="en-US" sz="1300" dirty="0" smtClean="0"/>
              <a:t> </a:t>
            </a:r>
            <a:r>
              <a:rPr lang="en-US" sz="1300" dirty="0" err="1" smtClean="0"/>
              <a:t>bán</a:t>
            </a:r>
            <a:r>
              <a:rPr lang="en-US" sz="1300" dirty="0" smtClean="0"/>
              <a:t> </a:t>
            </a:r>
            <a:r>
              <a:rPr lang="en-US" sz="1300" dirty="0" err="1" smtClean="0"/>
              <a:t>kính</a:t>
            </a:r>
            <a:r>
              <a:rPr lang="en-US" sz="1300" dirty="0" smtClean="0"/>
              <a:t> eps.</a:t>
            </a:r>
          </a:p>
          <a:p>
            <a:pPr marL="889000" lvl="1" indent="-285750">
              <a:lnSpc>
                <a:spcPct val="115000"/>
              </a:lnSpc>
              <a:spcBef>
                <a:spcPts val="1200"/>
              </a:spcBef>
              <a:buSzPts val="1300"/>
              <a:buFont typeface="Wingdings" panose="05000000000000000000" pitchFamily="2" charset="2"/>
              <a:buChar char="ü"/>
            </a:pPr>
            <a:r>
              <a:rPr lang="vi-VN" sz="1300" dirty="0" smtClean="0"/>
              <a:t>Điểm biên: Một điểm là điểm biên nếu nó có ít nhất một điểm lõi nằm ở vùng lân cận eps nhưng mật độ không đủ minPts điểm.</a:t>
            </a:r>
          </a:p>
          <a:p>
            <a:pPr marL="889000" lvl="1" indent="-285750">
              <a:lnSpc>
                <a:spcPct val="115000"/>
              </a:lnSpc>
              <a:spcBef>
                <a:spcPts val="1200"/>
              </a:spcBef>
              <a:buSzPts val="1300"/>
              <a:buFont typeface="Wingdings" panose="05000000000000000000" pitchFamily="2" charset="2"/>
              <a:buChar char="ü"/>
            </a:pPr>
            <a:r>
              <a:rPr lang="en-US" sz="1300" dirty="0" err="1" smtClean="0"/>
              <a:t>Ngoại</a:t>
            </a:r>
            <a:r>
              <a:rPr lang="en-US" sz="1300" dirty="0" smtClean="0"/>
              <a:t> </a:t>
            </a:r>
            <a:r>
              <a:rPr lang="en-US" sz="1300" dirty="0" err="1" smtClean="0"/>
              <a:t>lệ</a:t>
            </a:r>
            <a:r>
              <a:rPr lang="en-US" sz="1300" dirty="0" smtClean="0"/>
              <a:t>: </a:t>
            </a:r>
            <a:r>
              <a:rPr lang="en-US" sz="1300" dirty="0" err="1" smtClean="0"/>
              <a:t>Một</a:t>
            </a:r>
            <a:r>
              <a:rPr lang="en-US" sz="1300" dirty="0" smtClean="0"/>
              <a:t> </a:t>
            </a:r>
            <a:r>
              <a:rPr lang="en-US" sz="1300" dirty="0" err="1" smtClean="0"/>
              <a:t>điểm</a:t>
            </a:r>
            <a:r>
              <a:rPr lang="en-US" sz="1300" dirty="0" smtClean="0"/>
              <a:t> </a:t>
            </a:r>
            <a:r>
              <a:rPr lang="en-US" sz="1300" dirty="0" err="1" smtClean="0"/>
              <a:t>là</a:t>
            </a:r>
            <a:r>
              <a:rPr lang="en-US" sz="1300" dirty="0" smtClean="0"/>
              <a:t> </a:t>
            </a:r>
            <a:r>
              <a:rPr lang="en-US" sz="1300" dirty="0" err="1" smtClean="0"/>
              <a:t>ngoại</a:t>
            </a:r>
            <a:r>
              <a:rPr lang="en-US" sz="1300" dirty="0" smtClean="0"/>
              <a:t> </a:t>
            </a:r>
            <a:r>
              <a:rPr lang="en-US" sz="1300" dirty="0" err="1" smtClean="0"/>
              <a:t>lệ</a:t>
            </a:r>
            <a:r>
              <a:rPr lang="en-US" sz="1300" dirty="0" smtClean="0"/>
              <a:t> </a:t>
            </a:r>
            <a:r>
              <a:rPr lang="en-US" sz="1300" dirty="0" err="1" smtClean="0"/>
              <a:t>nếu</a:t>
            </a:r>
            <a:r>
              <a:rPr lang="en-US" sz="1300" dirty="0" smtClean="0"/>
              <a:t> </a:t>
            </a:r>
            <a:r>
              <a:rPr lang="en-US" sz="1300" dirty="0" err="1" smtClean="0"/>
              <a:t>nó</a:t>
            </a:r>
            <a:r>
              <a:rPr lang="en-US" sz="1300" dirty="0" smtClean="0"/>
              <a:t> </a:t>
            </a:r>
            <a:r>
              <a:rPr lang="en-US" sz="1300" dirty="0" err="1" smtClean="0"/>
              <a:t>không</a:t>
            </a:r>
            <a:r>
              <a:rPr lang="en-US" sz="1300" dirty="0" smtClean="0"/>
              <a:t> </a:t>
            </a:r>
            <a:r>
              <a:rPr lang="en-US" sz="1300" dirty="0" err="1" smtClean="0"/>
              <a:t>phải</a:t>
            </a:r>
            <a:r>
              <a:rPr lang="en-US" sz="1300" dirty="0" smtClean="0"/>
              <a:t> </a:t>
            </a:r>
            <a:r>
              <a:rPr lang="en-US" sz="1300" dirty="0" err="1" smtClean="0"/>
              <a:t>là</a:t>
            </a:r>
            <a:r>
              <a:rPr lang="en-US" sz="1300" dirty="0" smtClean="0"/>
              <a:t> </a:t>
            </a:r>
            <a:r>
              <a:rPr lang="en-US" sz="1300" dirty="0" err="1" smtClean="0"/>
              <a:t>điểm</a:t>
            </a:r>
            <a:r>
              <a:rPr lang="en-US" sz="1300" dirty="0" smtClean="0"/>
              <a:t> </a:t>
            </a:r>
            <a:r>
              <a:rPr lang="en-US" sz="1300" dirty="0" err="1" smtClean="0"/>
              <a:t>lõi</a:t>
            </a:r>
            <a:r>
              <a:rPr lang="en-US" sz="1300" dirty="0" smtClean="0"/>
              <a:t> </a:t>
            </a:r>
            <a:r>
              <a:rPr lang="en-US" sz="1300" dirty="0" err="1" smtClean="0"/>
              <a:t>và</a:t>
            </a:r>
            <a:r>
              <a:rPr lang="en-US" sz="1300" dirty="0" smtClean="0"/>
              <a:t> </a:t>
            </a:r>
            <a:r>
              <a:rPr lang="en-US" sz="1300" dirty="0" err="1" smtClean="0"/>
              <a:t>điểm</a:t>
            </a:r>
            <a:r>
              <a:rPr lang="en-US" sz="1300" dirty="0" smtClean="0"/>
              <a:t> </a:t>
            </a:r>
            <a:r>
              <a:rPr lang="en-US" sz="1300" dirty="0" err="1" smtClean="0"/>
              <a:t>biên</a:t>
            </a:r>
            <a:r>
              <a:rPr lang="en-US" sz="1300" dirty="0" smtClean="0"/>
              <a:t>.</a:t>
            </a:r>
          </a:p>
          <a:p>
            <a:pPr marL="146050" indent="0" algn="l">
              <a:lnSpc>
                <a:spcPct val="115000"/>
              </a:lnSpc>
              <a:spcBef>
                <a:spcPts val="1200"/>
              </a:spcBef>
              <a:buSzPts val="1300"/>
            </a:pPr>
            <a:endParaRPr lang="vi-VN" dirty="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Thuật toán DBSCAN</a:t>
            </a:r>
            <a:endParaRPr dirty="0">
              <a:latin typeface="Tahoma" panose="020B0604030504040204"/>
              <a:ea typeface="Tahoma" panose="020B0604030504040204"/>
              <a:cs typeface="Tahoma" panose="020B0604030504040204"/>
              <a:sym typeface="Tahoma" panose="020B060403050404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645" y="1705526"/>
            <a:ext cx="2917581" cy="2845692"/>
          </a:xfrm>
          <a:prstGeom prst="rect">
            <a:avLst/>
          </a:prstGeom>
        </p:spPr>
      </p:pic>
    </p:spTree>
    <p:extLst>
      <p:ext uri="{BB962C8B-B14F-4D97-AF65-F5344CB8AC3E}">
        <p14:creationId xmlns:p14="http://schemas.microsoft.com/office/powerpoint/2010/main" val="364697311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0" y="1612690"/>
            <a:ext cx="5684013"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
            </a:pPr>
            <a:r>
              <a:rPr lang="vi-VN" dirty="0"/>
              <a:t>Trong trường hợp này, minPts là 4. </a:t>
            </a:r>
          </a:p>
          <a:p>
            <a:pPr marL="431800" indent="-285750" algn="l">
              <a:lnSpc>
                <a:spcPct val="115000"/>
              </a:lnSpc>
              <a:spcBef>
                <a:spcPts val="1200"/>
              </a:spcBef>
              <a:buSzPts val="1300"/>
              <a:buFont typeface="Wingdings" panose="05000000000000000000" pitchFamily="2" charset="2"/>
              <a:buChar char="§"/>
            </a:pPr>
            <a:r>
              <a:rPr lang="en-US" dirty="0" err="1"/>
              <a:t>Điểm</a:t>
            </a:r>
            <a:r>
              <a:rPr lang="en-US" dirty="0"/>
              <a:t> </a:t>
            </a:r>
            <a:r>
              <a:rPr lang="en-US" dirty="0" err="1"/>
              <a:t>màu</a:t>
            </a:r>
            <a:r>
              <a:rPr lang="en-US" dirty="0"/>
              <a:t> </a:t>
            </a:r>
            <a:r>
              <a:rPr lang="en-US" dirty="0" err="1"/>
              <a:t>xanh</a:t>
            </a:r>
            <a:r>
              <a:rPr lang="en-US" dirty="0"/>
              <a:t> </a:t>
            </a:r>
            <a:r>
              <a:rPr lang="en-US" dirty="0" err="1"/>
              <a:t>là</a:t>
            </a:r>
            <a:r>
              <a:rPr lang="en-US" dirty="0"/>
              <a:t> </a:t>
            </a:r>
            <a:r>
              <a:rPr lang="en-US" dirty="0" err="1"/>
              <a:t>điểm</a:t>
            </a:r>
            <a:r>
              <a:rPr lang="en-US" dirty="0"/>
              <a:t> </a:t>
            </a:r>
            <a:r>
              <a:rPr lang="en-US" dirty="0" err="1"/>
              <a:t>lõi</a:t>
            </a:r>
            <a:r>
              <a:rPr lang="en-US" dirty="0"/>
              <a:t> </a:t>
            </a:r>
            <a:r>
              <a:rPr lang="en-US" dirty="0" err="1"/>
              <a:t>vì</a:t>
            </a:r>
            <a:r>
              <a:rPr lang="en-US" dirty="0"/>
              <a:t> </a:t>
            </a:r>
            <a:r>
              <a:rPr lang="en-US" dirty="0" err="1"/>
              <a:t>có</a:t>
            </a:r>
            <a:r>
              <a:rPr lang="en-US" dirty="0"/>
              <a:t> </a:t>
            </a:r>
            <a:r>
              <a:rPr lang="en-US" dirty="0" err="1"/>
              <a:t>ít</a:t>
            </a:r>
            <a:r>
              <a:rPr lang="en-US" dirty="0"/>
              <a:t> </a:t>
            </a:r>
            <a:r>
              <a:rPr lang="en-US" dirty="0" err="1"/>
              <a:t>nhất</a:t>
            </a:r>
            <a:r>
              <a:rPr lang="en-US" dirty="0"/>
              <a:t> 4 </a:t>
            </a:r>
            <a:r>
              <a:rPr lang="en-US" dirty="0" err="1"/>
              <a:t>điểm</a:t>
            </a:r>
            <a:r>
              <a:rPr lang="en-US" dirty="0"/>
              <a:t> </a:t>
            </a:r>
            <a:r>
              <a:rPr lang="en-US" dirty="0" err="1"/>
              <a:t>trong</a:t>
            </a:r>
            <a:r>
              <a:rPr lang="en-US" dirty="0"/>
              <a:t> </a:t>
            </a:r>
            <a:r>
              <a:rPr lang="en-US" dirty="0" err="1"/>
              <a:t>khu</a:t>
            </a:r>
            <a:r>
              <a:rPr lang="en-US" dirty="0"/>
              <a:t> </a:t>
            </a:r>
            <a:r>
              <a:rPr lang="en-US" dirty="0" err="1"/>
              <a:t>vực</a:t>
            </a:r>
            <a:r>
              <a:rPr lang="en-US" dirty="0"/>
              <a:t> </a:t>
            </a:r>
            <a:r>
              <a:rPr lang="en-US" dirty="0" err="1"/>
              <a:t>xung</a:t>
            </a:r>
            <a:r>
              <a:rPr lang="en-US" dirty="0"/>
              <a:t> </a:t>
            </a:r>
            <a:r>
              <a:rPr lang="en-US" dirty="0" err="1"/>
              <a:t>quanh</a:t>
            </a:r>
            <a:r>
              <a:rPr lang="en-US" dirty="0"/>
              <a:t> </a:t>
            </a:r>
            <a:r>
              <a:rPr lang="en-US" dirty="0" err="1"/>
              <a:t>chúng</a:t>
            </a:r>
            <a:r>
              <a:rPr lang="en-US" dirty="0"/>
              <a:t> </a:t>
            </a:r>
            <a:r>
              <a:rPr lang="en-US" dirty="0" err="1"/>
              <a:t>với</a:t>
            </a:r>
            <a:r>
              <a:rPr lang="en-US" dirty="0"/>
              <a:t> </a:t>
            </a:r>
            <a:r>
              <a:rPr lang="en-US" dirty="0" err="1"/>
              <a:t>bán</a:t>
            </a:r>
            <a:r>
              <a:rPr lang="en-US" dirty="0"/>
              <a:t> </a:t>
            </a:r>
            <a:r>
              <a:rPr lang="en-US" dirty="0" err="1"/>
              <a:t>kính</a:t>
            </a:r>
            <a:r>
              <a:rPr lang="en-US" dirty="0"/>
              <a:t> eps. </a:t>
            </a:r>
          </a:p>
          <a:p>
            <a:pPr marL="431800" indent="-285750" algn="l">
              <a:lnSpc>
                <a:spcPct val="115000"/>
              </a:lnSpc>
              <a:spcBef>
                <a:spcPts val="1200"/>
              </a:spcBef>
              <a:buSzPts val="1300"/>
              <a:buFont typeface="Wingdings" panose="05000000000000000000" pitchFamily="2" charset="2"/>
              <a:buChar char="§"/>
            </a:pPr>
            <a:r>
              <a:rPr lang="vi-VN" dirty="0"/>
              <a:t>Các điểm màu đen là các điểm biên vì chúng nằm trong phạm vi của 1 điểm lõi và có ít hơn 4 điểm trong vùng lân cận của chúng. </a:t>
            </a:r>
          </a:p>
          <a:p>
            <a:pPr marL="431800" indent="-285750" algn="l">
              <a:lnSpc>
                <a:spcPct val="115000"/>
              </a:lnSpc>
              <a:spcBef>
                <a:spcPts val="1200"/>
              </a:spcBef>
              <a:buSzPts val="1300"/>
              <a:buFont typeface="Wingdings" panose="05000000000000000000" pitchFamily="2" charset="2"/>
              <a:buChar char="§"/>
            </a:pPr>
            <a:r>
              <a:rPr lang="en-US" dirty="0" err="1"/>
              <a:t>Cuối</a:t>
            </a:r>
            <a:r>
              <a:rPr lang="en-US" dirty="0"/>
              <a:t> </a:t>
            </a:r>
            <a:r>
              <a:rPr lang="en-US" dirty="0" err="1"/>
              <a:t>cùng</a:t>
            </a:r>
            <a:r>
              <a:rPr lang="en-US" dirty="0"/>
              <a:t>, N </a:t>
            </a:r>
            <a:r>
              <a:rPr lang="en-US" dirty="0" err="1"/>
              <a:t>là</a:t>
            </a:r>
            <a:r>
              <a:rPr lang="en-US" dirty="0"/>
              <a:t> </a:t>
            </a:r>
            <a:r>
              <a:rPr lang="en-US" dirty="0" err="1"/>
              <a:t>một</a:t>
            </a:r>
            <a:r>
              <a:rPr lang="en-US" dirty="0"/>
              <a:t> </a:t>
            </a:r>
            <a:r>
              <a:rPr lang="en-US" dirty="0" err="1"/>
              <a:t>điểm</a:t>
            </a:r>
            <a:r>
              <a:rPr lang="en-US" dirty="0"/>
              <a:t> </a:t>
            </a:r>
            <a:r>
              <a:rPr lang="en-US" dirty="0" err="1"/>
              <a:t>nhiễu</a:t>
            </a:r>
            <a:r>
              <a:rPr lang="en-US" dirty="0"/>
              <a:t> </a:t>
            </a:r>
            <a:r>
              <a:rPr lang="en-US" dirty="0" err="1"/>
              <a:t>vì</a:t>
            </a:r>
            <a:r>
              <a:rPr lang="en-US" dirty="0"/>
              <a:t> </a:t>
            </a:r>
            <a:r>
              <a:rPr lang="en-US" dirty="0" err="1"/>
              <a:t>nó</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điểm</a:t>
            </a:r>
            <a:r>
              <a:rPr lang="en-US" dirty="0"/>
              <a:t> </a:t>
            </a:r>
            <a:r>
              <a:rPr lang="en-US" dirty="0" err="1"/>
              <a:t>lõi</a:t>
            </a:r>
            <a:r>
              <a:rPr lang="en-US" dirty="0"/>
              <a:t> </a:t>
            </a:r>
            <a:r>
              <a:rPr lang="en-US" dirty="0" err="1"/>
              <a:t>và</a:t>
            </a:r>
            <a:r>
              <a:rPr lang="en-US" dirty="0"/>
              <a:t> </a:t>
            </a:r>
            <a:r>
              <a:rPr lang="en-US" dirty="0" err="1"/>
              <a:t>không</a:t>
            </a:r>
            <a:r>
              <a:rPr lang="en-US" dirty="0"/>
              <a:t> </a:t>
            </a:r>
            <a:r>
              <a:rPr lang="en-US" dirty="0" err="1"/>
              <a:t>phải</a:t>
            </a:r>
            <a:r>
              <a:rPr lang="en-US" dirty="0"/>
              <a:t> </a:t>
            </a:r>
            <a:r>
              <a:rPr lang="en-US" dirty="0" err="1"/>
              <a:t>điểm</a:t>
            </a:r>
            <a:r>
              <a:rPr lang="en-US" dirty="0"/>
              <a:t> </a:t>
            </a:r>
            <a:r>
              <a:rPr lang="en-US" dirty="0" err="1"/>
              <a:t>biên</a:t>
            </a:r>
            <a:r>
              <a:rPr lang="en-US" dirty="0"/>
              <a:t>.</a:t>
            </a:r>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Minh họa</a:t>
            </a:r>
            <a:endParaRPr dirty="0">
              <a:latin typeface="Tahoma" panose="020B0604030504040204"/>
              <a:ea typeface="Tahoma" panose="020B0604030504040204"/>
              <a:cs typeface="Tahoma" panose="020B0604030504040204"/>
              <a:sym typeface="Tahoma" panose="020B0604030504040204"/>
            </a:endParaRPr>
          </a:p>
        </p:txBody>
      </p:sp>
      <p:pic>
        <p:nvPicPr>
          <p:cNvPr id="6" name="Picture 5"/>
          <p:cNvPicPr>
            <a:picLocks noChangeAspect="1"/>
          </p:cNvPicPr>
          <p:nvPr/>
        </p:nvPicPr>
        <p:blipFill>
          <a:blip r:embed="rId3"/>
          <a:stretch>
            <a:fillRect/>
          </a:stretch>
        </p:blipFill>
        <p:spPr>
          <a:xfrm>
            <a:off x="5733598" y="1667840"/>
            <a:ext cx="3261360" cy="2561259"/>
          </a:xfrm>
          <a:prstGeom prst="rect">
            <a:avLst/>
          </a:prstGeom>
        </p:spPr>
      </p:pic>
    </p:spTree>
    <p:extLst>
      <p:ext uri="{BB962C8B-B14F-4D97-AF65-F5344CB8AC3E}">
        <p14:creationId xmlns:p14="http://schemas.microsoft.com/office/powerpoint/2010/main" val="356603836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7577602"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ü"/>
            </a:pPr>
            <a:r>
              <a:rPr lang="vi-VN" sz="1300" dirty="0"/>
              <a:t>Điểm bắt đầu được chọn ngẫu nhiên, vùng lân cận của nó được xác định bằng cách sử dụng bán kính eps. </a:t>
            </a:r>
          </a:p>
          <a:p>
            <a:pPr marL="431800" indent="-285750" algn="l">
              <a:lnSpc>
                <a:spcPct val="115000"/>
              </a:lnSpc>
              <a:spcBef>
                <a:spcPts val="1200"/>
              </a:spcBef>
              <a:buSzPts val="1300"/>
              <a:buFont typeface="Wingdings" panose="05000000000000000000" pitchFamily="2" charset="2"/>
              <a:buChar char="ü"/>
            </a:pPr>
            <a:r>
              <a:rPr lang="vi-VN" sz="1300" dirty="0"/>
              <a:t>Nếu có ít nhất minPts số điểm trong vùng lân cận, thì điểm đó được đánh dấu là điểm lõi và quá trình hình thành cụm bắt đầu. Nếu không điểm được đánh dấu là nhiễu, các điểm nhiễu sau đó có thể được đưa vào một cụm hoặc không</a:t>
            </a:r>
          </a:p>
          <a:p>
            <a:pPr marL="431800" indent="-285750" algn="l">
              <a:lnSpc>
                <a:spcPct val="115000"/>
              </a:lnSpc>
              <a:spcBef>
                <a:spcPts val="1200"/>
              </a:spcBef>
              <a:buSzPts val="1300"/>
              <a:buFont typeface="Wingdings" panose="05000000000000000000" pitchFamily="2" charset="2"/>
              <a:buChar char="ü"/>
            </a:pPr>
            <a:r>
              <a:rPr lang="vi-VN" sz="1300" dirty="0"/>
              <a:t>Khi quá trình hình thành cụm bắt đầu, tất cả các điểm trong vùng lân cận của điểm ban đầu sẽ trở thành một phần của cụm . Nếu những điểm mới này cũng là điểm lõi, thì các điểm nằm trong vùng lân cận của chúng cũng được thêm vào cụm </a:t>
            </a:r>
          </a:p>
          <a:p>
            <a:pPr marL="431800" indent="-285750" algn="l">
              <a:lnSpc>
                <a:spcPct val="115000"/>
              </a:lnSpc>
              <a:spcBef>
                <a:spcPts val="1200"/>
              </a:spcBef>
              <a:buSzPts val="1300"/>
              <a:buFont typeface="Wingdings" panose="05000000000000000000" pitchFamily="2" charset="2"/>
              <a:buChar char="ü"/>
            </a:pPr>
            <a:r>
              <a:rPr lang="vi-VN" sz="1300" dirty="0"/>
              <a:t>Bước tiếp theo chọn ngẫu nhiên một điểm khác trong số các điểm chưa được duyệt ở các bước trước. Sau đó, quy trình tương tự được áp dụng.</a:t>
            </a:r>
          </a:p>
          <a:p>
            <a:pPr marL="431800" indent="-285750" algn="l">
              <a:lnSpc>
                <a:spcPct val="115000"/>
              </a:lnSpc>
              <a:spcBef>
                <a:spcPts val="1200"/>
              </a:spcBef>
              <a:buSzPts val="1300"/>
              <a:buFont typeface="Wingdings" panose="05000000000000000000" pitchFamily="2" charset="2"/>
              <a:buChar char="ü"/>
            </a:pPr>
            <a:r>
              <a:rPr lang="vi-VN" sz="1300" dirty="0"/>
              <a:t>Quá trình này kết thúc khi tất cả các điểm đều được duyệt qua</a:t>
            </a:r>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Thuật toán</a:t>
            </a:r>
            <a:endParaRPr dirty="0">
              <a:latin typeface="Tahoma" panose="020B0604030504040204"/>
              <a:ea typeface="Tahoma" panose="020B0604030504040204"/>
              <a:cs typeface="Tahoma" panose="020B0604030504040204"/>
              <a:sym typeface="Tahoma" panose="020B0604030504040204"/>
            </a:endParaRPr>
          </a:p>
        </p:txBody>
      </p:sp>
    </p:spTree>
    <p:extLst>
      <p:ext uri="{BB962C8B-B14F-4D97-AF65-F5344CB8AC3E}">
        <p14:creationId xmlns:p14="http://schemas.microsoft.com/office/powerpoint/2010/main" val="118376343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7577602" cy="1461140"/>
          </a:xfrm>
          <a:prstGeom prst="rect">
            <a:avLst/>
          </a:prstGeom>
          <a:noFill/>
          <a:ln>
            <a:noFill/>
          </a:ln>
        </p:spPr>
        <p:txBody>
          <a:bodyPr spcFirstLastPara="1" wrap="square" lIns="91425" tIns="91425" rIns="91425" bIns="91425" anchor="t" anchorCtr="0">
            <a:noAutofit/>
          </a:bodyPr>
          <a:lstStyle/>
          <a:p>
            <a:pPr marL="146050" indent="0" algn="l">
              <a:lnSpc>
                <a:spcPct val="115000"/>
              </a:lnSpc>
              <a:spcBef>
                <a:spcPts val="1200"/>
              </a:spcBef>
              <a:buSzPts val="1300"/>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So sánh với K-Means</a:t>
            </a:r>
            <a:endParaRPr dirty="0">
              <a:latin typeface="Tahoma" panose="020B0604030504040204"/>
              <a:ea typeface="Tahoma" panose="020B0604030504040204"/>
              <a:cs typeface="Tahoma" panose="020B0604030504040204"/>
              <a:sym typeface="Tahoma" panose="020B0604030504040204"/>
            </a:endParaRPr>
          </a:p>
        </p:txBody>
      </p:sp>
      <p:graphicFrame>
        <p:nvGraphicFramePr>
          <p:cNvPr id="3" name="Table 2"/>
          <p:cNvGraphicFramePr>
            <a:graphicFrameLocks noGrp="1"/>
          </p:cNvGraphicFramePr>
          <p:nvPr>
            <p:extLst>
              <p:ext uri="{D42A27DB-BD31-4B8C-83A1-F6EECF244321}">
                <p14:modId xmlns:p14="http://schemas.microsoft.com/office/powerpoint/2010/main" val="734329436"/>
              </p:ext>
            </p:extLst>
          </p:nvPr>
        </p:nvGraphicFramePr>
        <p:xfrm>
          <a:off x="100445" y="1612690"/>
          <a:ext cx="8160328" cy="3208693"/>
        </p:xfrm>
        <a:graphic>
          <a:graphicData uri="http://schemas.openxmlformats.org/drawingml/2006/table">
            <a:tbl>
              <a:tblPr firstRow="1" bandRow="1">
                <a:tableStyleId>{5C22544A-7EE6-4342-B048-85BDC9FD1C3A}</a:tableStyleId>
              </a:tblPr>
              <a:tblGrid>
                <a:gridCol w="1673795">
                  <a:extLst>
                    <a:ext uri="{9D8B030D-6E8A-4147-A177-3AD203B41FA5}">
                      <a16:colId xmlns:a16="http://schemas.microsoft.com/office/drawing/2014/main" val="3993229448"/>
                    </a:ext>
                  </a:extLst>
                </a:gridCol>
                <a:gridCol w="2976666">
                  <a:extLst>
                    <a:ext uri="{9D8B030D-6E8A-4147-A177-3AD203B41FA5}">
                      <a16:colId xmlns:a16="http://schemas.microsoft.com/office/drawing/2014/main" val="3850110009"/>
                    </a:ext>
                  </a:extLst>
                </a:gridCol>
                <a:gridCol w="3509867">
                  <a:extLst>
                    <a:ext uri="{9D8B030D-6E8A-4147-A177-3AD203B41FA5}">
                      <a16:colId xmlns:a16="http://schemas.microsoft.com/office/drawing/2014/main" val="2892749795"/>
                    </a:ext>
                  </a:extLst>
                </a:gridCol>
              </a:tblGrid>
              <a:tr h="415457">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S.No.</a:t>
                      </a:r>
                      <a:endParaRPr lang="en-US" sz="1100" kern="100">
                        <a:effectLst/>
                        <a:latin typeface="等线"/>
                        <a:cs typeface="Times New Roman" panose="02020603050405020304" pitchFamily="18" charset="0"/>
                      </a:endParaRPr>
                    </a:p>
                  </a:txBody>
                  <a:tcPr marL="38100" marR="38100" marT="71120" marB="71120" anchor="b"/>
                </a:tc>
                <a:tc>
                  <a:txBody>
                    <a:bodyPr/>
                    <a:lstStyle/>
                    <a:p>
                      <a:pPr algn="ctr">
                        <a:lnSpc>
                          <a:spcPct val="107000"/>
                        </a:lnSpc>
                        <a:spcAft>
                          <a:spcPts val="0"/>
                        </a:spcAft>
                      </a:pPr>
                      <a:r>
                        <a:rPr lang="en-US" sz="1300" kern="0" spc="10" dirty="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K-means Clustering</a:t>
                      </a:r>
                      <a:endParaRPr lang="en-US" sz="1100" kern="100" dirty="0">
                        <a:effectLst/>
                        <a:latin typeface="等线"/>
                        <a:cs typeface="Times New Roman" panose="02020603050405020304" pitchFamily="18" charset="0"/>
                      </a:endParaRPr>
                    </a:p>
                  </a:txBody>
                  <a:tcPr marL="71120" marR="71120" marT="71120" marB="71120" anchor="b"/>
                </a:tc>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DBScan Clustering</a:t>
                      </a:r>
                      <a:endParaRPr lang="en-US" sz="1100" kern="100">
                        <a:effectLst/>
                        <a:latin typeface="等线"/>
                        <a:cs typeface="Times New Roman" panose="02020603050405020304" pitchFamily="18" charset="0"/>
                      </a:endParaRPr>
                    </a:p>
                  </a:txBody>
                  <a:tcPr marL="71120" marR="71120" marT="71120" marB="71120" anchor="b"/>
                </a:tc>
                <a:extLst>
                  <a:ext uri="{0D108BD9-81ED-4DB2-BD59-A6C34878D82A}">
                    <a16:rowId xmlns:a16="http://schemas.microsoft.com/office/drawing/2014/main" val="723781451"/>
                  </a:ext>
                </a:extLst>
              </a:tr>
              <a:tr h="415457">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100" kern="100">
                        <a:effectLst/>
                        <a:latin typeface="等线"/>
                        <a:cs typeface="Times New Roman" panose="02020603050405020304" pitchFamily="18" charset="0"/>
                      </a:endParaRPr>
                    </a:p>
                  </a:txBody>
                  <a:tcPr marL="38100" marR="38100" marT="71120" marB="71120" anchor="b"/>
                </a:tc>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Cụm có dạng hình cầu </a:t>
                      </a:r>
                      <a:endParaRPr lang="en-US" sz="1100" kern="100">
                        <a:effectLst/>
                        <a:latin typeface="等线"/>
                        <a:cs typeface="Times New Roman" panose="02020603050405020304" pitchFamily="18" charset="0"/>
                      </a:endParaRPr>
                    </a:p>
                  </a:txBody>
                  <a:tcPr marL="71120" marR="71120" marT="71120" marB="71120" anchor="b"/>
                </a:tc>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Cụm có hình dạng ngẫu nhiên</a:t>
                      </a:r>
                      <a:endParaRPr lang="en-US" sz="1100" kern="100">
                        <a:effectLst/>
                        <a:latin typeface="等线"/>
                        <a:cs typeface="Times New Roman" panose="02020603050405020304" pitchFamily="18" charset="0"/>
                      </a:endParaRPr>
                    </a:p>
                  </a:txBody>
                  <a:tcPr marL="71120" marR="71120" marT="71120" marB="71120" anchor="b"/>
                </a:tc>
                <a:extLst>
                  <a:ext uri="{0D108BD9-81ED-4DB2-BD59-A6C34878D82A}">
                    <a16:rowId xmlns:a16="http://schemas.microsoft.com/office/drawing/2014/main" val="3865491964"/>
                  </a:ext>
                </a:extLst>
              </a:tr>
              <a:tr h="634283">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100" kern="100">
                        <a:effectLst/>
                        <a:latin typeface="等线"/>
                        <a:cs typeface="Times New Roman" panose="02020603050405020304" pitchFamily="18" charset="0"/>
                      </a:endParaRPr>
                    </a:p>
                  </a:txBody>
                  <a:tcPr marL="38100" marR="38100" marT="71120" marB="71120" anchor="b"/>
                </a:tc>
                <a:tc>
                  <a:txBody>
                    <a:bodyPr/>
                    <a:lstStyle/>
                    <a:p>
                      <a:pPr algn="ctr">
                        <a:lnSpc>
                          <a:spcPct val="107000"/>
                        </a:lnSpc>
                        <a:spcAft>
                          <a:spcPts val="0"/>
                        </a:spcAft>
                      </a:pPr>
                      <a:r>
                        <a:rPr lang="vi-VN"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Cần xác định trước số cụm và phụ thuộc nhiều vào nó</a:t>
                      </a:r>
                      <a:endParaRPr lang="vi-VN" sz="1100" kern="100">
                        <a:effectLst/>
                        <a:latin typeface="等线"/>
                        <a:cs typeface="Times New Roman" panose="02020603050405020304" pitchFamily="18" charset="0"/>
                      </a:endParaRPr>
                    </a:p>
                  </a:txBody>
                  <a:tcPr marL="71120" marR="71120" marT="71120" marB="71120" anchor="b"/>
                </a:tc>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Không cần xác định số cụm</a:t>
                      </a:r>
                      <a:endParaRPr lang="en-US" sz="1100" kern="100">
                        <a:effectLst/>
                        <a:latin typeface="等线"/>
                        <a:cs typeface="Times New Roman" panose="02020603050405020304" pitchFamily="18" charset="0"/>
                      </a:endParaRPr>
                    </a:p>
                  </a:txBody>
                  <a:tcPr marL="71120" marR="71120" marT="71120" marB="71120" anchor="b"/>
                </a:tc>
                <a:extLst>
                  <a:ext uri="{0D108BD9-81ED-4DB2-BD59-A6C34878D82A}">
                    <a16:rowId xmlns:a16="http://schemas.microsoft.com/office/drawing/2014/main" val="622307901"/>
                  </a:ext>
                </a:extLst>
              </a:tr>
              <a:tr h="634283">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US" sz="1100" kern="100">
                        <a:effectLst/>
                        <a:latin typeface="等线"/>
                        <a:cs typeface="Times New Roman" panose="02020603050405020304" pitchFamily="18" charset="0"/>
                      </a:endParaRPr>
                    </a:p>
                  </a:txBody>
                  <a:tcPr marL="38100" marR="38100" marT="71120" marB="71120" anchor="b"/>
                </a:tc>
                <a:tc>
                  <a:txBody>
                    <a:bodyPr/>
                    <a:lstStyle/>
                    <a:p>
                      <a:pPr algn="ctr">
                        <a:lnSpc>
                          <a:spcPct val="107000"/>
                        </a:lnSpc>
                        <a:spcAft>
                          <a:spcPts val="0"/>
                        </a:spcAft>
                      </a:pPr>
                      <a:r>
                        <a:rPr lang="vi-VN"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Hiệu quả hơn với dữ liệu thưa, dữ liệu có số chiều lớn.</a:t>
                      </a:r>
                      <a:endParaRPr lang="vi-VN" sz="1100" kern="100">
                        <a:effectLst/>
                        <a:latin typeface="等线"/>
                        <a:cs typeface="Times New Roman" panose="02020603050405020304" pitchFamily="18" charset="0"/>
                      </a:endParaRPr>
                    </a:p>
                  </a:txBody>
                  <a:tcPr marL="71120" marR="71120" marT="71120" marB="71120" anchor="b"/>
                </a:tc>
                <a:tc>
                  <a:txBody>
                    <a:bodyPr/>
                    <a:lstStyle/>
                    <a:p>
                      <a:pPr algn="ctr">
                        <a:lnSpc>
                          <a:spcPct val="107000"/>
                        </a:lnSpc>
                        <a:spcAft>
                          <a:spcPts val="0"/>
                        </a:spcAft>
                      </a:pPr>
                      <a:r>
                        <a:rPr lang="vi-VN"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Thường không hoạt động tốt với dữ liệu nhiều chiều, dữ liệu thưa </a:t>
                      </a:r>
                      <a:endParaRPr lang="vi-VN" sz="1100" kern="100">
                        <a:effectLst/>
                        <a:latin typeface="等线"/>
                        <a:cs typeface="Times New Roman" panose="02020603050405020304" pitchFamily="18" charset="0"/>
                      </a:endParaRPr>
                    </a:p>
                  </a:txBody>
                  <a:tcPr marL="71120" marR="71120" marT="71120" marB="71120" anchor="b"/>
                </a:tc>
                <a:extLst>
                  <a:ext uri="{0D108BD9-81ED-4DB2-BD59-A6C34878D82A}">
                    <a16:rowId xmlns:a16="http://schemas.microsoft.com/office/drawing/2014/main" val="1606795828"/>
                  </a:ext>
                </a:extLst>
              </a:tr>
              <a:tr h="1109213">
                <a:tc>
                  <a:txBody>
                    <a:bodyPr/>
                    <a:lstStyle/>
                    <a:p>
                      <a:pPr algn="ctr">
                        <a:lnSpc>
                          <a:spcPct val="107000"/>
                        </a:lnSpc>
                        <a:spcAft>
                          <a:spcPts val="0"/>
                        </a:spcAft>
                      </a:pPr>
                      <a:r>
                        <a:rPr lang="en-US"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US" sz="1100" kern="100">
                        <a:effectLst/>
                        <a:latin typeface="等线"/>
                        <a:cs typeface="Times New Roman" panose="02020603050405020304" pitchFamily="18" charset="0"/>
                      </a:endParaRPr>
                    </a:p>
                  </a:txBody>
                  <a:tcPr marL="38100" marR="38100" marT="71120" marB="71120" anchor="b"/>
                </a:tc>
                <a:tc>
                  <a:txBody>
                    <a:bodyPr/>
                    <a:lstStyle/>
                    <a:p>
                      <a:pPr algn="ctr">
                        <a:lnSpc>
                          <a:spcPct val="107000"/>
                        </a:lnSpc>
                        <a:spcAft>
                          <a:spcPts val="0"/>
                        </a:spcAft>
                      </a:pPr>
                      <a:r>
                        <a:rPr lang="vi-VN" sz="1300" kern="0" spc="1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Không hoạt động tốt với dữ liệu có nhiều outlier hoặc dữ liệu có cụm với kích thước khác nhau</a:t>
                      </a:r>
                      <a:endParaRPr lang="vi-VN" sz="1100" kern="100">
                        <a:effectLst/>
                        <a:latin typeface="等线"/>
                        <a:cs typeface="Times New Roman" panose="02020603050405020304" pitchFamily="18" charset="0"/>
                      </a:endParaRPr>
                    </a:p>
                  </a:txBody>
                  <a:tcPr marL="71120" marR="71120" marT="71120" marB="71120" anchor="b"/>
                </a:tc>
                <a:tc>
                  <a:txBody>
                    <a:bodyPr/>
                    <a:lstStyle/>
                    <a:p>
                      <a:pPr algn="ctr">
                        <a:lnSpc>
                          <a:spcPct val="107000"/>
                        </a:lnSpc>
                        <a:spcAft>
                          <a:spcPts val="0"/>
                        </a:spcAft>
                      </a:pPr>
                      <a:r>
                        <a:rPr lang="vi-VN" sz="1300" kern="0" spc="10" dirty="0">
                          <a:solidFill>
                            <a:srgbClr val="273239"/>
                          </a:solidFill>
                          <a:effectLst/>
                          <a:latin typeface="Calibri" panose="020F0502020204030204" pitchFamily="34" charset="0"/>
                          <a:ea typeface="Times New Roman" panose="02020603050405020304" pitchFamily="18" charset="0"/>
                          <a:cs typeface="Times New Roman" panose="02020603050405020304" pitchFamily="18" charset="0"/>
                        </a:rPr>
                        <a:t>Thường được sử dụng với các cụm có kích thước khác nhau và không bị ảnh hưởng nhiều bởi dữ liệu nhiễu</a:t>
                      </a:r>
                      <a:endParaRPr lang="vi-VN" sz="1100" kern="100" dirty="0">
                        <a:effectLst/>
                        <a:latin typeface="等线"/>
                        <a:cs typeface="Times New Roman" panose="02020603050405020304" pitchFamily="18" charset="0"/>
                      </a:endParaRPr>
                    </a:p>
                  </a:txBody>
                  <a:tcPr marL="71120" marR="71120" marT="71120" marB="71120" anchor="b"/>
                </a:tc>
                <a:extLst>
                  <a:ext uri="{0D108BD9-81ED-4DB2-BD59-A6C34878D82A}">
                    <a16:rowId xmlns:a16="http://schemas.microsoft.com/office/drawing/2014/main" val="907385393"/>
                  </a:ext>
                </a:extLst>
              </a:tr>
            </a:tbl>
          </a:graphicData>
        </a:graphic>
      </p:graphicFrame>
      <p:pic>
        <p:nvPicPr>
          <p:cNvPr id="7" name="Picture 6"/>
          <p:cNvPicPr>
            <a:picLocks noChangeAspect="1"/>
          </p:cNvPicPr>
          <p:nvPr/>
        </p:nvPicPr>
        <p:blipFill>
          <a:blip r:embed="rId3"/>
          <a:stretch>
            <a:fillRect/>
          </a:stretch>
        </p:blipFill>
        <p:spPr>
          <a:xfrm>
            <a:off x="1493907" y="194785"/>
            <a:ext cx="2860143" cy="1299715"/>
          </a:xfrm>
          <a:prstGeom prst="rect">
            <a:avLst/>
          </a:prstGeom>
        </p:spPr>
      </p:pic>
    </p:spTree>
    <p:extLst>
      <p:ext uri="{BB962C8B-B14F-4D97-AF65-F5344CB8AC3E}">
        <p14:creationId xmlns:p14="http://schemas.microsoft.com/office/powerpoint/2010/main" val="7623090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4"/>
          <p:cNvSpPr txBox="1">
            <a:spLocks noGrp="1"/>
          </p:cNvSpPr>
          <p:nvPr>
            <p:ph type="ctrTitle"/>
          </p:nvPr>
        </p:nvSpPr>
        <p:spPr>
          <a:xfrm flipH="1">
            <a:off x="2355731" y="2972238"/>
            <a:ext cx="5005500" cy="1022100"/>
          </a:xfrm>
          <a:prstGeom prst="rect">
            <a:avLst/>
          </a:prstGeom>
          <a:noFill/>
          <a:ln>
            <a:noFill/>
          </a:ln>
        </p:spPr>
        <p:txBody>
          <a:bodyPr spcFirstLastPara="1" wrap="square" lIns="91425" tIns="91425" rIns="91425" bIns="91425" anchor="ctr" anchorCtr="0">
            <a:noAutofit/>
          </a:bodyPr>
          <a:lstStyle/>
          <a:p>
            <a:pPr marL="114300" lvl="0">
              <a:buSzPts val="1800"/>
            </a:pPr>
            <a:r>
              <a:rPr lang="vi-VN" dirty="0">
                <a:latin typeface="Times New Roman" panose="02020603050405020304" pitchFamily="18" charset="0"/>
                <a:ea typeface="Arial" panose="020B0604020202020204"/>
                <a:cs typeface="Times New Roman" panose="02020603050405020304" pitchFamily="18" charset="0"/>
                <a:sym typeface="Arial" panose="020B0604020202020204"/>
              </a:rPr>
              <a:t>So sánh thuật toán Kmeans và thuật toán </a:t>
            </a:r>
            <a:r>
              <a:rPr lang="vi-VN" dirty="0" smtClean="0">
                <a:latin typeface="Times New Roman" panose="02020603050405020304" pitchFamily="18" charset="0"/>
                <a:ea typeface="Arial" panose="020B0604020202020204"/>
                <a:cs typeface="Times New Roman" panose="02020603050405020304" pitchFamily="18" charset="0"/>
                <a:sym typeface="Arial" panose="020B0604020202020204"/>
              </a:rPr>
              <a:t>Spectral Clusting</a:t>
            </a:r>
            <a:br>
              <a:rPr lang="vi-VN" dirty="0" smtClean="0">
                <a:latin typeface="Times New Roman" panose="02020603050405020304" pitchFamily="18" charset="0"/>
                <a:ea typeface="Arial" panose="020B0604020202020204"/>
                <a:cs typeface="Times New Roman" panose="02020603050405020304" pitchFamily="18" charset="0"/>
                <a:sym typeface="Arial" panose="020B0604020202020204"/>
              </a:rPr>
            </a:br>
            <a:endParaRPr lang="en-US"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07" name="Google Shape;107;p4"/>
          <p:cNvSpPr txBox="1">
            <a:spLocks noGrp="1"/>
          </p:cNvSpPr>
          <p:nvPr>
            <p:ph type="title" idx="2"/>
          </p:nvPr>
        </p:nvSpPr>
        <p:spPr>
          <a:xfrm flipH="1">
            <a:off x="671100" y="2217738"/>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en-US" dirty="0" smtClean="0"/>
              <a:t>0</a:t>
            </a:r>
            <a:r>
              <a:rPr lang="vi-VN" dirty="0"/>
              <a:t>3</a:t>
            </a:r>
            <a:endParaRPr lang="en-US" dirty="0"/>
          </a:p>
        </p:txBody>
      </p:sp>
      <p:cxnSp>
        <p:nvCxnSpPr>
          <p:cNvPr id="108" name="Google Shape;108;p4"/>
          <p:cNvCxnSpPr/>
          <p:nvPr/>
        </p:nvCxnSpPr>
        <p:spPr>
          <a:xfrm>
            <a:off x="0" y="4333075"/>
            <a:ext cx="3179618" cy="0"/>
          </a:xfrm>
          <a:prstGeom prst="straightConnector1">
            <a:avLst/>
          </a:prstGeom>
          <a:noFill/>
          <a:ln w="9525" cap="flat" cmpd="sng">
            <a:solidFill>
              <a:srgbClr val="434343"/>
            </a:solidFill>
            <a:prstDash val="solid"/>
            <a:round/>
            <a:headEnd type="none" w="sm" len="sm"/>
            <a:tailEnd type="none" w="sm" len="sm"/>
          </a:ln>
        </p:spPr>
      </p:cxnSp>
      <p:grpSp>
        <p:nvGrpSpPr>
          <p:cNvPr id="109" name="Google Shape;109;p4"/>
          <p:cNvGrpSpPr/>
          <p:nvPr/>
        </p:nvGrpSpPr>
        <p:grpSpPr>
          <a:xfrm>
            <a:off x="8089940" y="561326"/>
            <a:ext cx="423413" cy="421569"/>
            <a:chOff x="7703675" y="2541175"/>
            <a:chExt cx="499425" cy="497250"/>
          </a:xfrm>
        </p:grpSpPr>
        <p:sp>
          <p:nvSpPr>
            <p:cNvPr id="110" name="Google Shape;110;p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114;p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extLst>
      <p:ext uri="{BB962C8B-B14F-4D97-AF65-F5344CB8AC3E}">
        <p14:creationId xmlns:p14="http://schemas.microsoft.com/office/powerpoint/2010/main" val="131675719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p:tgtEl>
                                          <p:spTgt spid="10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4782447"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ü"/>
            </a:pPr>
            <a:r>
              <a:rPr lang="en-US" dirty="0" err="1"/>
              <a:t>Giống</a:t>
            </a:r>
            <a:r>
              <a:rPr lang="en-US" dirty="0"/>
              <a:t> </a:t>
            </a:r>
            <a:r>
              <a:rPr lang="en-US" dirty="0" err="1"/>
              <a:t>với</a:t>
            </a:r>
            <a:r>
              <a:rPr lang="en-US" dirty="0"/>
              <a:t> K-means - Spectral Clustering </a:t>
            </a:r>
            <a:r>
              <a:rPr lang="en-US" dirty="0" err="1"/>
              <a:t>là</a:t>
            </a:r>
            <a:r>
              <a:rPr lang="en-US" dirty="0"/>
              <a:t> </a:t>
            </a:r>
            <a:r>
              <a:rPr lang="en-US" dirty="0" err="1"/>
              <a:t>một</a:t>
            </a:r>
            <a:r>
              <a:rPr lang="en-US" dirty="0"/>
              <a:t> </a:t>
            </a:r>
            <a:r>
              <a:rPr lang="en-US" dirty="0" err="1"/>
              <a:t>thuật</a:t>
            </a:r>
            <a:r>
              <a:rPr lang="en-US" dirty="0"/>
              <a:t> </a:t>
            </a:r>
            <a:r>
              <a:rPr lang="en-US" dirty="0" err="1"/>
              <a:t>toán</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phân</a:t>
            </a:r>
            <a:r>
              <a:rPr lang="en-US" dirty="0"/>
              <a:t> </a:t>
            </a:r>
            <a:r>
              <a:rPr lang="en-US" dirty="0" err="1"/>
              <a:t>cụm</a:t>
            </a:r>
            <a:r>
              <a:rPr lang="en-US" dirty="0"/>
              <a:t> </a:t>
            </a:r>
            <a:r>
              <a:rPr lang="en-US" dirty="0" err="1"/>
              <a:t>dữ</a:t>
            </a:r>
            <a:r>
              <a:rPr lang="en-US" dirty="0"/>
              <a:t> </a:t>
            </a:r>
            <a:r>
              <a:rPr lang="en-US" dirty="0" err="1" smtClean="0"/>
              <a:t>liệu</a:t>
            </a:r>
            <a:endParaRPr lang="vi-VN" dirty="0"/>
          </a:p>
          <a:p>
            <a:pPr marL="431800" indent="-285750" algn="l">
              <a:lnSpc>
                <a:spcPct val="115000"/>
              </a:lnSpc>
              <a:spcBef>
                <a:spcPts val="1200"/>
              </a:spcBef>
              <a:buSzPts val="1300"/>
              <a:buFont typeface="Wingdings" panose="05000000000000000000" pitchFamily="2" charset="2"/>
              <a:buChar char="ü"/>
            </a:pPr>
            <a:r>
              <a:rPr lang="vi-VN" dirty="0" smtClean="0"/>
              <a:t>Trong </a:t>
            </a:r>
            <a:r>
              <a:rPr lang="vi-VN" dirty="0"/>
              <a:t>phân cụm phổ, các điểm dữ liệu được đại diện dưới dạng các nút trên một đồ </a:t>
            </a:r>
            <a:r>
              <a:rPr lang="vi-VN" dirty="0" smtClean="0"/>
              <a:t>thị.</a:t>
            </a:r>
          </a:p>
          <a:p>
            <a:pPr marL="431800" indent="-285750" algn="l">
              <a:lnSpc>
                <a:spcPct val="115000"/>
              </a:lnSpc>
              <a:spcBef>
                <a:spcPts val="1200"/>
              </a:spcBef>
              <a:buSzPts val="1300"/>
              <a:buFont typeface="Wingdings" panose="05000000000000000000" pitchFamily="2" charset="2"/>
              <a:buChar char="ü"/>
            </a:pPr>
            <a:r>
              <a:rPr lang="vi-VN" dirty="0" smtClean="0"/>
              <a:t>Các </a:t>
            </a:r>
            <a:r>
              <a:rPr lang="vi-VN" dirty="0"/>
              <a:t>cạnh giữa các nút đại diện cho sự tương đồng giữa các điểm dữ </a:t>
            </a:r>
            <a:r>
              <a:rPr lang="vi-VN" dirty="0" smtClean="0"/>
              <a:t>liệu</a:t>
            </a:r>
          </a:p>
          <a:p>
            <a:pPr marL="431800" indent="-285750" algn="l">
              <a:lnSpc>
                <a:spcPct val="115000"/>
              </a:lnSpc>
              <a:spcBef>
                <a:spcPts val="1200"/>
              </a:spcBef>
              <a:buSzPts val="1300"/>
              <a:buFont typeface="Wingdings" panose="05000000000000000000" pitchFamily="2" charset="2"/>
              <a:buChar char="ü"/>
            </a:pPr>
            <a:r>
              <a:rPr lang="vi-VN" dirty="0" smtClean="0"/>
              <a:t>Mục </a:t>
            </a:r>
            <a:r>
              <a:rPr lang="vi-VN" dirty="0"/>
              <a:t>tiêu là tìm một phân vùng của các nút tối đa hóa sự tương đồng trong mỗi cụm và giảm thiểu sự tương đồng giữa các cụm khác nhau</a:t>
            </a:r>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Giới thiệu</a:t>
            </a:r>
            <a:endParaRPr dirty="0">
              <a:latin typeface="Tahoma" panose="020B0604030504040204"/>
              <a:ea typeface="Tahoma" panose="020B0604030504040204"/>
              <a:cs typeface="Tahoma" panose="020B0604030504040204"/>
              <a:sym typeface="Tahoma" panose="020B0604030504040204"/>
            </a:endParaRPr>
          </a:p>
        </p:txBody>
      </p:sp>
      <p:pic>
        <p:nvPicPr>
          <p:cNvPr id="5" name="Picture 4" descr="Dữ liệu được nhóm thành tám cụm được đại diện bởi các màu khác nh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288973" y="1856535"/>
            <a:ext cx="3616036" cy="2434590"/>
          </a:xfrm>
          <a:prstGeom prst="rect">
            <a:avLst/>
          </a:prstGeom>
          <a:noFill/>
          <a:ln>
            <a:noFill/>
          </a:ln>
        </p:spPr>
      </p:pic>
    </p:spTree>
    <p:extLst>
      <p:ext uri="{BB962C8B-B14F-4D97-AF65-F5344CB8AC3E}">
        <p14:creationId xmlns:p14="http://schemas.microsoft.com/office/powerpoint/2010/main" val="106418312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3" name="Google Shape;20312;p42"/>
          <p:cNvSpPr txBox="1"/>
          <p:nvPr/>
        </p:nvSpPr>
        <p:spPr>
          <a:xfrm>
            <a:off x="375525" y="599669"/>
            <a:ext cx="7266600" cy="6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vi-VN" dirty="0">
                <a:latin typeface="+mj-lt"/>
              </a:rPr>
              <a:t>Cách hoạt động của thuật toán phân cụm phổ (Spectral Clustering) bao gồm các bước sau:</a:t>
            </a:r>
          </a:p>
        </p:txBody>
      </p:sp>
      <p:sp>
        <p:nvSpPr>
          <p:cNvPr id="4" name="Google Shape;20313;p42"/>
          <p:cNvSpPr txBox="1"/>
          <p:nvPr/>
        </p:nvSpPr>
        <p:spPr>
          <a:xfrm>
            <a:off x="720000" y="1509213"/>
            <a:ext cx="233640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t>Biểu diễn dữ liệu dưới dạng đồ thị</a:t>
            </a:r>
          </a:p>
        </p:txBody>
      </p:sp>
      <p:sp>
        <p:nvSpPr>
          <p:cNvPr id="5" name="Google Shape;20314;p42"/>
          <p:cNvSpPr txBox="1"/>
          <p:nvPr/>
        </p:nvSpPr>
        <p:spPr>
          <a:xfrm>
            <a:off x="720000" y="4000803"/>
            <a:ext cx="2336400" cy="60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vi-VN" dirty="0"/>
              <a:t>Lựa chọn số lượng cụm (clusters)</a:t>
            </a:r>
          </a:p>
          <a:p>
            <a:pPr algn="ctr">
              <a:buClr>
                <a:schemeClr val="dk1"/>
              </a:buClr>
              <a:buSzPts val="1100"/>
            </a:pPr>
            <a:endParaRPr lang="vi-VN" b="1" dirty="0" smtClean="0"/>
          </a:p>
          <a:p>
            <a:pPr algn="ctr">
              <a:buClr>
                <a:schemeClr val="dk1"/>
              </a:buClr>
              <a:buSzPts val="1100"/>
            </a:pPr>
            <a:endParaRPr lang="vi-VN" sz="2000" b="1" dirty="0" smtClean="0"/>
          </a:p>
          <a:p>
            <a:pPr algn="ctr">
              <a:spcAft>
                <a:spcPts val="1600"/>
              </a:spcAft>
            </a:pPr>
            <a:endParaRPr lang="vi-VN" b="1" dirty="0">
              <a:solidFill>
                <a:schemeClr val="accent1"/>
              </a:solidFill>
            </a:endParaRPr>
          </a:p>
        </p:txBody>
      </p:sp>
      <p:sp>
        <p:nvSpPr>
          <p:cNvPr id="6" name="Google Shape;20315;p42"/>
          <p:cNvSpPr txBox="1"/>
          <p:nvPr/>
        </p:nvSpPr>
        <p:spPr>
          <a:xfrm>
            <a:off x="3403800" y="1542375"/>
            <a:ext cx="2336400" cy="49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err="1"/>
              <a:t>Xác</a:t>
            </a:r>
            <a:r>
              <a:rPr lang="en-US" dirty="0"/>
              <a:t> </a:t>
            </a:r>
            <a:r>
              <a:rPr lang="en-US" dirty="0" err="1"/>
              <a:t>định</a:t>
            </a:r>
            <a:r>
              <a:rPr lang="en-US" dirty="0"/>
              <a:t> ma </a:t>
            </a:r>
            <a:r>
              <a:rPr lang="en-US" dirty="0" err="1"/>
              <a:t>trận</a:t>
            </a:r>
            <a:r>
              <a:rPr lang="en-US" dirty="0"/>
              <a:t> </a:t>
            </a:r>
            <a:r>
              <a:rPr lang="en-US" dirty="0" err="1"/>
              <a:t>đồng</a:t>
            </a:r>
            <a:r>
              <a:rPr lang="en-US" dirty="0"/>
              <a:t> </a:t>
            </a:r>
            <a:r>
              <a:rPr lang="en-US" dirty="0" err="1"/>
              <a:t>dạng</a:t>
            </a:r>
            <a:r>
              <a:rPr lang="en-US" dirty="0"/>
              <a:t> (affinity matrix)</a:t>
            </a:r>
          </a:p>
          <a:p>
            <a:pPr algn="ctr"/>
            <a:endParaRPr lang="en-US" dirty="0"/>
          </a:p>
        </p:txBody>
      </p:sp>
      <p:sp>
        <p:nvSpPr>
          <p:cNvPr id="7" name="Google Shape;20316;p42"/>
          <p:cNvSpPr txBox="1"/>
          <p:nvPr/>
        </p:nvSpPr>
        <p:spPr>
          <a:xfrm>
            <a:off x="3626404" y="4018072"/>
            <a:ext cx="2336400" cy="60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err="1"/>
              <a:t>Thực</a:t>
            </a:r>
            <a:r>
              <a:rPr lang="en-US" dirty="0"/>
              <a:t> </a:t>
            </a:r>
            <a:r>
              <a:rPr lang="en-US" dirty="0" err="1"/>
              <a:t>hiện</a:t>
            </a:r>
            <a:r>
              <a:rPr lang="en-US" dirty="0"/>
              <a:t> </a:t>
            </a:r>
            <a:r>
              <a:rPr lang="en-US" dirty="0" err="1"/>
              <a:t>phân</a:t>
            </a:r>
            <a:r>
              <a:rPr lang="en-US" dirty="0"/>
              <a:t> </a:t>
            </a:r>
            <a:r>
              <a:rPr lang="en-US" dirty="0" err="1"/>
              <a:t>cụm</a:t>
            </a:r>
            <a:endParaRPr lang="en-US" dirty="0"/>
          </a:p>
          <a:p>
            <a:pPr algn="ctr">
              <a:buClr>
                <a:schemeClr val="dk1"/>
              </a:buClr>
              <a:buSzPts val="1100"/>
            </a:pPr>
            <a:endParaRPr lang="en-US" b="1" dirty="0" smtClean="0"/>
          </a:p>
          <a:p>
            <a:pPr algn="ctr">
              <a:buClr>
                <a:schemeClr val="dk1"/>
              </a:buClr>
              <a:buSzPts val="1100"/>
            </a:pPr>
            <a:endParaRPr lang="en-US" sz="2000" b="1" dirty="0" smtClean="0"/>
          </a:p>
          <a:p>
            <a:pPr algn="ctr">
              <a:buClr>
                <a:schemeClr val="dk1"/>
              </a:buClr>
              <a:buSzPts val="1100"/>
            </a:pPr>
            <a:endParaRPr lang="en-US" b="1" dirty="0" smtClean="0">
              <a:solidFill>
                <a:schemeClr val="accent1"/>
              </a:solidFill>
            </a:endParaRPr>
          </a:p>
          <a:p>
            <a:pPr algn="ctr">
              <a:spcBef>
                <a:spcPts val="1600"/>
              </a:spcBef>
            </a:pPr>
            <a:endParaRPr lang="en-US" b="1" dirty="0">
              <a:solidFill>
                <a:schemeClr val="accent1"/>
              </a:solidFill>
            </a:endParaRPr>
          </a:p>
        </p:txBody>
      </p:sp>
      <p:sp>
        <p:nvSpPr>
          <p:cNvPr id="8" name="Google Shape;20317;p42"/>
          <p:cNvSpPr txBox="1"/>
          <p:nvPr/>
        </p:nvSpPr>
        <p:spPr>
          <a:xfrm>
            <a:off x="6455825" y="1472288"/>
            <a:ext cx="186330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dirty="0" err="1"/>
              <a:t>Phân</a:t>
            </a:r>
            <a:r>
              <a:rPr lang="en-US" dirty="0"/>
              <a:t> </a:t>
            </a:r>
            <a:r>
              <a:rPr lang="en-US" dirty="0" err="1"/>
              <a:t>rã</a:t>
            </a:r>
            <a:r>
              <a:rPr lang="en-US" dirty="0"/>
              <a:t> </a:t>
            </a:r>
            <a:r>
              <a:rPr lang="en-US" dirty="0" err="1"/>
              <a:t>giá</a:t>
            </a:r>
            <a:r>
              <a:rPr lang="en-US" dirty="0"/>
              <a:t> </a:t>
            </a:r>
            <a:r>
              <a:rPr lang="en-US" dirty="0" err="1"/>
              <a:t>trị</a:t>
            </a:r>
            <a:r>
              <a:rPr lang="en-US" dirty="0"/>
              <a:t> </a:t>
            </a:r>
            <a:r>
              <a:rPr lang="en-US" dirty="0" err="1"/>
              <a:t>riêng</a:t>
            </a:r>
            <a:r>
              <a:rPr lang="en-US" dirty="0"/>
              <a:t> </a:t>
            </a:r>
            <a:r>
              <a:rPr lang="en-US" dirty="0" err="1"/>
              <a:t>và</a:t>
            </a:r>
            <a:r>
              <a:rPr lang="en-US" dirty="0"/>
              <a:t> vector </a:t>
            </a:r>
            <a:r>
              <a:rPr lang="en-US" dirty="0" err="1"/>
              <a:t>riêng</a:t>
            </a:r>
            <a:r>
              <a:rPr lang="en-US" dirty="0"/>
              <a:t> </a:t>
            </a:r>
            <a:r>
              <a:rPr lang="en-US" dirty="0" err="1"/>
              <a:t>của</a:t>
            </a:r>
            <a:r>
              <a:rPr lang="en-US" dirty="0"/>
              <a:t> ma </a:t>
            </a:r>
            <a:r>
              <a:rPr lang="en-US" dirty="0" err="1"/>
              <a:t>trận</a:t>
            </a:r>
            <a:r>
              <a:rPr lang="en-US" dirty="0"/>
              <a:t> </a:t>
            </a:r>
            <a:r>
              <a:rPr lang="en-US" dirty="0" err="1"/>
              <a:t>đồng</a:t>
            </a:r>
            <a:r>
              <a:rPr lang="en-US" dirty="0"/>
              <a:t> </a:t>
            </a:r>
            <a:r>
              <a:rPr lang="en-US" dirty="0" err="1"/>
              <a:t>dạng</a:t>
            </a:r>
            <a:endParaRPr lang="en-US" dirty="0"/>
          </a:p>
        </p:txBody>
      </p:sp>
      <p:cxnSp>
        <p:nvCxnSpPr>
          <p:cNvPr id="10" name="Google Shape;20319;p42"/>
          <p:cNvCxnSpPr>
            <a:stCxn id="4" idx="2"/>
            <a:endCxn id="11" idx="3"/>
          </p:cNvCxnSpPr>
          <p:nvPr/>
        </p:nvCxnSpPr>
        <p:spPr>
          <a:xfrm>
            <a:off x="1888200" y="2036913"/>
            <a:ext cx="1140300" cy="403500"/>
          </a:xfrm>
          <a:prstGeom prst="straightConnector1">
            <a:avLst/>
          </a:prstGeom>
          <a:noFill/>
          <a:ln w="9525" cap="flat" cmpd="sng">
            <a:solidFill>
              <a:schemeClr val="accent1"/>
            </a:solidFill>
            <a:prstDash val="solid"/>
            <a:round/>
            <a:headEnd type="none" w="med" len="med"/>
            <a:tailEnd type="diamond" w="med" len="med"/>
          </a:ln>
        </p:spPr>
      </p:cxnSp>
      <p:sp>
        <p:nvSpPr>
          <p:cNvPr id="11" name="Google Shape;20320;p42"/>
          <p:cNvSpPr/>
          <p:nvPr/>
        </p:nvSpPr>
        <p:spPr>
          <a:xfrm>
            <a:off x="2450025" y="2440313"/>
            <a:ext cx="1157100" cy="11571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0321;p42"/>
          <p:cNvCxnSpPr>
            <a:stCxn id="11" idx="1"/>
            <a:endCxn id="5" idx="0"/>
          </p:cNvCxnSpPr>
          <p:nvPr/>
        </p:nvCxnSpPr>
        <p:spPr>
          <a:xfrm flipH="1">
            <a:off x="1888275" y="3597413"/>
            <a:ext cx="1140300" cy="403500"/>
          </a:xfrm>
          <a:prstGeom prst="straightConnector1">
            <a:avLst/>
          </a:prstGeom>
          <a:noFill/>
          <a:ln w="9525" cap="flat" cmpd="sng">
            <a:solidFill>
              <a:schemeClr val="accent1"/>
            </a:solidFill>
            <a:prstDash val="solid"/>
            <a:round/>
            <a:headEnd type="none" w="med" len="med"/>
            <a:tailEnd type="diamond" w="med" len="med"/>
          </a:ln>
        </p:spPr>
      </p:cxnSp>
      <p:cxnSp>
        <p:nvCxnSpPr>
          <p:cNvPr id="13" name="Google Shape;20322;p42"/>
          <p:cNvCxnSpPr>
            <a:stCxn id="6" idx="2"/>
            <a:endCxn id="14" idx="3"/>
          </p:cNvCxnSpPr>
          <p:nvPr/>
        </p:nvCxnSpPr>
        <p:spPr>
          <a:xfrm>
            <a:off x="4572000" y="2037075"/>
            <a:ext cx="0" cy="403200"/>
          </a:xfrm>
          <a:prstGeom prst="straightConnector1">
            <a:avLst/>
          </a:prstGeom>
          <a:noFill/>
          <a:ln w="9525" cap="flat" cmpd="sng">
            <a:solidFill>
              <a:schemeClr val="accent1"/>
            </a:solidFill>
            <a:prstDash val="solid"/>
            <a:round/>
            <a:headEnd type="none" w="med" len="med"/>
            <a:tailEnd type="diamond" w="med" len="med"/>
          </a:ln>
        </p:spPr>
      </p:cxnSp>
      <p:sp>
        <p:nvSpPr>
          <p:cNvPr id="14" name="Google Shape;20323;p42"/>
          <p:cNvSpPr/>
          <p:nvPr/>
        </p:nvSpPr>
        <p:spPr>
          <a:xfrm>
            <a:off x="3993450" y="2440313"/>
            <a:ext cx="1157100" cy="11571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20324;p42"/>
          <p:cNvCxnSpPr>
            <a:stCxn id="14" idx="1"/>
            <a:endCxn id="7" idx="0"/>
          </p:cNvCxnSpPr>
          <p:nvPr/>
        </p:nvCxnSpPr>
        <p:spPr>
          <a:xfrm>
            <a:off x="4572000" y="3597413"/>
            <a:ext cx="0" cy="403500"/>
          </a:xfrm>
          <a:prstGeom prst="straightConnector1">
            <a:avLst/>
          </a:prstGeom>
          <a:noFill/>
          <a:ln w="9525" cap="flat" cmpd="sng">
            <a:solidFill>
              <a:schemeClr val="accent1"/>
            </a:solidFill>
            <a:prstDash val="solid"/>
            <a:round/>
            <a:headEnd type="none" w="med" len="med"/>
            <a:tailEnd type="diamond" w="med" len="med"/>
          </a:ln>
        </p:spPr>
      </p:cxnSp>
      <p:cxnSp>
        <p:nvCxnSpPr>
          <p:cNvPr id="16" name="Google Shape;20325;p42"/>
          <p:cNvCxnSpPr>
            <a:stCxn id="8" idx="2"/>
            <a:endCxn id="17" idx="3"/>
          </p:cNvCxnSpPr>
          <p:nvPr/>
        </p:nvCxnSpPr>
        <p:spPr>
          <a:xfrm flipH="1">
            <a:off x="6071375" y="1999988"/>
            <a:ext cx="1316100" cy="440400"/>
          </a:xfrm>
          <a:prstGeom prst="straightConnector1">
            <a:avLst/>
          </a:prstGeom>
          <a:noFill/>
          <a:ln w="9525" cap="flat" cmpd="sng">
            <a:solidFill>
              <a:schemeClr val="accent1"/>
            </a:solidFill>
            <a:prstDash val="solid"/>
            <a:round/>
            <a:headEnd type="none" w="med" len="med"/>
            <a:tailEnd type="diamond" w="med" len="med"/>
          </a:ln>
        </p:spPr>
      </p:cxnSp>
      <p:sp>
        <p:nvSpPr>
          <p:cNvPr id="17" name="Google Shape;20326;p42"/>
          <p:cNvSpPr/>
          <p:nvPr/>
        </p:nvSpPr>
        <p:spPr>
          <a:xfrm>
            <a:off x="5492738" y="2440313"/>
            <a:ext cx="1157100" cy="1157100"/>
          </a:xfrm>
          <a:prstGeom prst="snip2DiagRect">
            <a:avLst>
              <a:gd name="adj1" fmla="val 0"/>
              <a:gd name="adj2"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0328;p42"/>
          <p:cNvGrpSpPr/>
          <p:nvPr/>
        </p:nvGrpSpPr>
        <p:grpSpPr>
          <a:xfrm>
            <a:off x="2764804" y="2771642"/>
            <a:ext cx="527548" cy="494556"/>
            <a:chOff x="1627910" y="1538500"/>
            <a:chExt cx="340398" cy="319109"/>
          </a:xfrm>
        </p:grpSpPr>
        <p:sp>
          <p:nvSpPr>
            <p:cNvPr id="20" name="Google Shape;20329;p42"/>
            <p:cNvSpPr/>
            <p:nvPr/>
          </p:nvSpPr>
          <p:spPr>
            <a:xfrm>
              <a:off x="1729130" y="1538500"/>
              <a:ext cx="239178" cy="319109"/>
            </a:xfrm>
            <a:custGeom>
              <a:avLst/>
              <a:gdLst/>
              <a:ahLst/>
              <a:cxnLst/>
              <a:rect l="l" t="t" r="r" b="b"/>
              <a:pathLst>
                <a:path w="7741" h="10328" extrusionOk="0">
                  <a:moveTo>
                    <a:pt x="4141" y="326"/>
                  </a:moveTo>
                  <a:lnTo>
                    <a:pt x="4141" y="1039"/>
                  </a:lnTo>
                  <a:lnTo>
                    <a:pt x="327" y="1039"/>
                  </a:lnTo>
                  <a:lnTo>
                    <a:pt x="327" y="326"/>
                  </a:lnTo>
                  <a:close/>
                  <a:moveTo>
                    <a:pt x="5004" y="4810"/>
                  </a:moveTo>
                  <a:cubicBezTo>
                    <a:pt x="5537" y="4887"/>
                    <a:pt x="5959" y="5309"/>
                    <a:pt x="6035" y="5841"/>
                  </a:cubicBezTo>
                  <a:cubicBezTo>
                    <a:pt x="5503" y="5765"/>
                    <a:pt x="5081" y="5343"/>
                    <a:pt x="5004" y="4810"/>
                  </a:cubicBezTo>
                  <a:close/>
                  <a:moveTo>
                    <a:pt x="7415" y="4810"/>
                  </a:moveTo>
                  <a:cubicBezTo>
                    <a:pt x="7337" y="5343"/>
                    <a:pt x="6916" y="5765"/>
                    <a:pt x="6386" y="5841"/>
                  </a:cubicBezTo>
                  <a:cubicBezTo>
                    <a:pt x="6460" y="5309"/>
                    <a:pt x="6881" y="4887"/>
                    <a:pt x="7415" y="4810"/>
                  </a:cubicBezTo>
                  <a:close/>
                  <a:moveTo>
                    <a:pt x="5004" y="6534"/>
                  </a:moveTo>
                  <a:cubicBezTo>
                    <a:pt x="5537" y="6612"/>
                    <a:pt x="5959" y="7033"/>
                    <a:pt x="6035" y="7565"/>
                  </a:cubicBezTo>
                  <a:cubicBezTo>
                    <a:pt x="5503" y="7490"/>
                    <a:pt x="5081" y="7068"/>
                    <a:pt x="5004" y="6534"/>
                  </a:cubicBezTo>
                  <a:close/>
                  <a:moveTo>
                    <a:pt x="7415" y="6534"/>
                  </a:moveTo>
                  <a:cubicBezTo>
                    <a:pt x="7337" y="7068"/>
                    <a:pt x="6916" y="7490"/>
                    <a:pt x="6386" y="7565"/>
                  </a:cubicBezTo>
                  <a:cubicBezTo>
                    <a:pt x="6460" y="7033"/>
                    <a:pt x="6881" y="6612"/>
                    <a:pt x="7415" y="6534"/>
                  </a:cubicBezTo>
                  <a:close/>
                  <a:moveTo>
                    <a:pt x="7415" y="8261"/>
                  </a:moveTo>
                  <a:cubicBezTo>
                    <a:pt x="7337" y="8794"/>
                    <a:pt x="6916" y="9216"/>
                    <a:pt x="6386" y="9292"/>
                  </a:cubicBezTo>
                  <a:cubicBezTo>
                    <a:pt x="6460" y="8758"/>
                    <a:pt x="6881" y="8336"/>
                    <a:pt x="7415" y="8261"/>
                  </a:cubicBezTo>
                  <a:close/>
                  <a:moveTo>
                    <a:pt x="4134" y="5500"/>
                  </a:moveTo>
                  <a:lnTo>
                    <a:pt x="4134" y="8085"/>
                  </a:lnTo>
                  <a:lnTo>
                    <a:pt x="4458" y="8085"/>
                  </a:lnTo>
                  <a:lnTo>
                    <a:pt x="4458" y="7095"/>
                  </a:lnTo>
                  <a:lnTo>
                    <a:pt x="4823" y="7462"/>
                  </a:lnTo>
                  <a:lnTo>
                    <a:pt x="4823" y="9314"/>
                  </a:lnTo>
                  <a:lnTo>
                    <a:pt x="4139" y="9314"/>
                  </a:lnTo>
                  <a:lnTo>
                    <a:pt x="4139" y="10006"/>
                  </a:lnTo>
                  <a:lnTo>
                    <a:pt x="2392" y="10006"/>
                  </a:lnTo>
                  <a:lnTo>
                    <a:pt x="2392" y="9314"/>
                  </a:lnTo>
                  <a:lnTo>
                    <a:pt x="1704" y="9314"/>
                  </a:lnTo>
                  <a:lnTo>
                    <a:pt x="1704" y="6879"/>
                  </a:lnTo>
                  <a:lnTo>
                    <a:pt x="2069" y="6879"/>
                  </a:lnTo>
                  <a:lnTo>
                    <a:pt x="2069" y="8085"/>
                  </a:lnTo>
                  <a:lnTo>
                    <a:pt x="2392" y="8085"/>
                  </a:lnTo>
                  <a:lnTo>
                    <a:pt x="2392" y="6879"/>
                  </a:lnTo>
                  <a:lnTo>
                    <a:pt x="2757" y="6879"/>
                  </a:lnTo>
                  <a:lnTo>
                    <a:pt x="2757" y="8085"/>
                  </a:lnTo>
                  <a:lnTo>
                    <a:pt x="3081" y="8085"/>
                  </a:lnTo>
                  <a:lnTo>
                    <a:pt x="3081" y="6879"/>
                  </a:lnTo>
                  <a:lnTo>
                    <a:pt x="3446" y="6879"/>
                  </a:lnTo>
                  <a:lnTo>
                    <a:pt x="3446" y="8085"/>
                  </a:lnTo>
                  <a:lnTo>
                    <a:pt x="3769" y="8085"/>
                  </a:lnTo>
                  <a:lnTo>
                    <a:pt x="3769" y="5500"/>
                  </a:lnTo>
                  <a:close/>
                  <a:moveTo>
                    <a:pt x="0" y="1"/>
                  </a:moveTo>
                  <a:lnTo>
                    <a:pt x="0" y="7911"/>
                  </a:lnTo>
                  <a:lnTo>
                    <a:pt x="1379" y="7911"/>
                  </a:lnTo>
                  <a:lnTo>
                    <a:pt x="1379" y="9638"/>
                  </a:lnTo>
                  <a:lnTo>
                    <a:pt x="2069" y="9638"/>
                  </a:lnTo>
                  <a:lnTo>
                    <a:pt x="2069" y="10328"/>
                  </a:lnTo>
                  <a:lnTo>
                    <a:pt x="4461" y="10328"/>
                  </a:lnTo>
                  <a:lnTo>
                    <a:pt x="4461" y="9638"/>
                  </a:lnTo>
                  <a:lnTo>
                    <a:pt x="5152" y="9638"/>
                  </a:lnTo>
                  <a:lnTo>
                    <a:pt x="5152" y="7493"/>
                  </a:lnTo>
                  <a:cubicBezTo>
                    <a:pt x="5410" y="7712"/>
                    <a:pt x="5713" y="7858"/>
                    <a:pt x="6036" y="7894"/>
                  </a:cubicBezTo>
                  <a:lnTo>
                    <a:pt x="6036" y="8522"/>
                  </a:lnTo>
                  <a:cubicBezTo>
                    <a:pt x="5928" y="8359"/>
                    <a:pt x="5756" y="8221"/>
                    <a:pt x="5572" y="8118"/>
                  </a:cubicBezTo>
                  <a:lnTo>
                    <a:pt x="5417" y="8400"/>
                  </a:lnTo>
                  <a:cubicBezTo>
                    <a:pt x="5752" y="8588"/>
                    <a:pt x="5979" y="8918"/>
                    <a:pt x="6035" y="9292"/>
                  </a:cubicBezTo>
                  <a:cubicBezTo>
                    <a:pt x="5881" y="9269"/>
                    <a:pt x="5735" y="9218"/>
                    <a:pt x="5599" y="9140"/>
                  </a:cubicBezTo>
                  <a:lnTo>
                    <a:pt x="5432" y="9421"/>
                  </a:lnTo>
                  <a:cubicBezTo>
                    <a:pt x="5618" y="9527"/>
                    <a:pt x="5842" y="9595"/>
                    <a:pt x="6036" y="9619"/>
                  </a:cubicBezTo>
                  <a:lnTo>
                    <a:pt x="6036" y="10328"/>
                  </a:lnTo>
                  <a:lnTo>
                    <a:pt x="6358" y="10328"/>
                  </a:lnTo>
                  <a:lnTo>
                    <a:pt x="6358" y="9619"/>
                  </a:lnTo>
                  <a:cubicBezTo>
                    <a:pt x="7136" y="9536"/>
                    <a:pt x="7739" y="8880"/>
                    <a:pt x="7739" y="8087"/>
                  </a:cubicBezTo>
                  <a:lnTo>
                    <a:pt x="7739" y="7935"/>
                  </a:lnTo>
                  <a:lnTo>
                    <a:pt x="7587" y="7935"/>
                  </a:lnTo>
                  <a:cubicBezTo>
                    <a:pt x="7093" y="7935"/>
                    <a:pt x="6659" y="8159"/>
                    <a:pt x="6358" y="8522"/>
                  </a:cubicBezTo>
                  <a:lnTo>
                    <a:pt x="6358" y="7894"/>
                  </a:lnTo>
                  <a:cubicBezTo>
                    <a:pt x="7136" y="7813"/>
                    <a:pt x="7739" y="7157"/>
                    <a:pt x="7739" y="6362"/>
                  </a:cubicBezTo>
                  <a:lnTo>
                    <a:pt x="7739" y="6212"/>
                  </a:lnTo>
                  <a:lnTo>
                    <a:pt x="7587" y="6212"/>
                  </a:lnTo>
                  <a:cubicBezTo>
                    <a:pt x="7093" y="6212"/>
                    <a:pt x="6659" y="6436"/>
                    <a:pt x="6358" y="6799"/>
                  </a:cubicBezTo>
                  <a:lnTo>
                    <a:pt x="6358" y="6169"/>
                  </a:lnTo>
                  <a:lnTo>
                    <a:pt x="6362" y="6169"/>
                  </a:lnTo>
                  <a:cubicBezTo>
                    <a:pt x="7138" y="6087"/>
                    <a:pt x="7740" y="5431"/>
                    <a:pt x="7740" y="4638"/>
                  </a:cubicBezTo>
                  <a:lnTo>
                    <a:pt x="7740" y="4486"/>
                  </a:lnTo>
                  <a:lnTo>
                    <a:pt x="7590" y="4486"/>
                  </a:lnTo>
                  <a:cubicBezTo>
                    <a:pt x="7095" y="4486"/>
                    <a:pt x="6663" y="4710"/>
                    <a:pt x="6362" y="5073"/>
                  </a:cubicBezTo>
                  <a:lnTo>
                    <a:pt x="6362" y="4465"/>
                  </a:lnTo>
                  <a:lnTo>
                    <a:pt x="6038" y="4465"/>
                  </a:lnTo>
                  <a:lnTo>
                    <a:pt x="6038" y="5073"/>
                  </a:lnTo>
                  <a:cubicBezTo>
                    <a:pt x="5759" y="4710"/>
                    <a:pt x="5327" y="4486"/>
                    <a:pt x="4831" y="4486"/>
                  </a:cubicBezTo>
                  <a:lnTo>
                    <a:pt x="4659" y="4486"/>
                  </a:lnTo>
                  <a:lnTo>
                    <a:pt x="4659" y="4638"/>
                  </a:lnTo>
                  <a:cubicBezTo>
                    <a:pt x="4659" y="5433"/>
                    <a:pt x="5286" y="6090"/>
                    <a:pt x="6038" y="6169"/>
                  </a:cubicBezTo>
                  <a:lnTo>
                    <a:pt x="6038" y="6798"/>
                  </a:lnTo>
                  <a:cubicBezTo>
                    <a:pt x="5759" y="6434"/>
                    <a:pt x="5327" y="6211"/>
                    <a:pt x="4831" y="6211"/>
                  </a:cubicBezTo>
                  <a:lnTo>
                    <a:pt x="4659" y="6211"/>
                  </a:lnTo>
                  <a:lnTo>
                    <a:pt x="4659" y="6360"/>
                  </a:lnTo>
                  <a:cubicBezTo>
                    <a:pt x="4659" y="6569"/>
                    <a:pt x="4701" y="6767"/>
                    <a:pt x="4778" y="6951"/>
                  </a:cubicBezTo>
                  <a:lnTo>
                    <a:pt x="4467" y="6638"/>
                  </a:lnTo>
                  <a:lnTo>
                    <a:pt x="4467" y="5175"/>
                  </a:lnTo>
                  <a:lnTo>
                    <a:pt x="3453" y="5175"/>
                  </a:lnTo>
                  <a:lnTo>
                    <a:pt x="3453" y="6555"/>
                  </a:lnTo>
                  <a:lnTo>
                    <a:pt x="1380" y="6555"/>
                  </a:lnTo>
                  <a:lnTo>
                    <a:pt x="1380" y="7589"/>
                  </a:lnTo>
                  <a:lnTo>
                    <a:pt x="324" y="7589"/>
                  </a:lnTo>
                  <a:lnTo>
                    <a:pt x="324" y="6877"/>
                  </a:lnTo>
                  <a:lnTo>
                    <a:pt x="1036" y="6877"/>
                  </a:lnTo>
                  <a:lnTo>
                    <a:pt x="1036" y="6555"/>
                  </a:lnTo>
                  <a:lnTo>
                    <a:pt x="324" y="6555"/>
                  </a:lnTo>
                  <a:lnTo>
                    <a:pt x="324" y="1359"/>
                  </a:lnTo>
                  <a:lnTo>
                    <a:pt x="4139" y="1359"/>
                  </a:lnTo>
                  <a:lnTo>
                    <a:pt x="4139" y="4808"/>
                  </a:lnTo>
                  <a:lnTo>
                    <a:pt x="4461" y="4808"/>
                  </a:lnTo>
                  <a:lnTo>
                    <a:pt x="44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30;p42"/>
            <p:cNvSpPr/>
            <p:nvPr/>
          </p:nvSpPr>
          <p:spPr>
            <a:xfrm>
              <a:off x="1627910" y="1676457"/>
              <a:ext cx="95226" cy="181121"/>
            </a:xfrm>
            <a:custGeom>
              <a:avLst/>
              <a:gdLst/>
              <a:ahLst/>
              <a:cxnLst/>
              <a:rect l="l" t="t" r="r" b="b"/>
              <a:pathLst>
                <a:path w="3082" h="5862" extrusionOk="0">
                  <a:moveTo>
                    <a:pt x="347" y="345"/>
                  </a:moveTo>
                  <a:lnTo>
                    <a:pt x="347" y="345"/>
                  </a:lnTo>
                  <a:cubicBezTo>
                    <a:pt x="880" y="422"/>
                    <a:pt x="1302" y="844"/>
                    <a:pt x="1378" y="1376"/>
                  </a:cubicBezTo>
                  <a:cubicBezTo>
                    <a:pt x="846" y="1300"/>
                    <a:pt x="424" y="878"/>
                    <a:pt x="347" y="345"/>
                  </a:cubicBezTo>
                  <a:close/>
                  <a:moveTo>
                    <a:pt x="2756" y="346"/>
                  </a:moveTo>
                  <a:lnTo>
                    <a:pt x="2756" y="346"/>
                  </a:lnTo>
                  <a:cubicBezTo>
                    <a:pt x="2681" y="878"/>
                    <a:pt x="2261" y="1300"/>
                    <a:pt x="1727" y="1377"/>
                  </a:cubicBezTo>
                  <a:cubicBezTo>
                    <a:pt x="1804" y="844"/>
                    <a:pt x="2226" y="422"/>
                    <a:pt x="2756" y="346"/>
                  </a:cubicBezTo>
                  <a:close/>
                  <a:moveTo>
                    <a:pt x="347" y="2069"/>
                  </a:moveTo>
                  <a:lnTo>
                    <a:pt x="347" y="2069"/>
                  </a:lnTo>
                  <a:cubicBezTo>
                    <a:pt x="880" y="2147"/>
                    <a:pt x="1302" y="2568"/>
                    <a:pt x="1378" y="3100"/>
                  </a:cubicBezTo>
                  <a:cubicBezTo>
                    <a:pt x="846" y="3025"/>
                    <a:pt x="424" y="2603"/>
                    <a:pt x="347" y="2069"/>
                  </a:cubicBezTo>
                  <a:close/>
                  <a:moveTo>
                    <a:pt x="2760" y="2069"/>
                  </a:moveTo>
                  <a:cubicBezTo>
                    <a:pt x="2682" y="2603"/>
                    <a:pt x="2261" y="3025"/>
                    <a:pt x="1729" y="3100"/>
                  </a:cubicBezTo>
                  <a:cubicBezTo>
                    <a:pt x="1804" y="2568"/>
                    <a:pt x="2226" y="2147"/>
                    <a:pt x="2760" y="2069"/>
                  </a:cubicBezTo>
                  <a:close/>
                  <a:moveTo>
                    <a:pt x="347" y="3796"/>
                  </a:moveTo>
                  <a:lnTo>
                    <a:pt x="347" y="3796"/>
                  </a:lnTo>
                  <a:cubicBezTo>
                    <a:pt x="880" y="3873"/>
                    <a:pt x="1302" y="4295"/>
                    <a:pt x="1378" y="4827"/>
                  </a:cubicBezTo>
                  <a:cubicBezTo>
                    <a:pt x="846" y="4749"/>
                    <a:pt x="424" y="4328"/>
                    <a:pt x="347" y="3796"/>
                  </a:cubicBezTo>
                  <a:close/>
                  <a:moveTo>
                    <a:pt x="2760" y="3796"/>
                  </a:moveTo>
                  <a:lnTo>
                    <a:pt x="2760" y="3796"/>
                  </a:lnTo>
                  <a:cubicBezTo>
                    <a:pt x="2682" y="4329"/>
                    <a:pt x="2261" y="4751"/>
                    <a:pt x="1729" y="4827"/>
                  </a:cubicBezTo>
                  <a:cubicBezTo>
                    <a:pt x="1804" y="4293"/>
                    <a:pt x="2226" y="3871"/>
                    <a:pt x="2760" y="3796"/>
                  </a:cubicBezTo>
                  <a:close/>
                  <a:moveTo>
                    <a:pt x="1379" y="0"/>
                  </a:moveTo>
                  <a:lnTo>
                    <a:pt x="1379" y="610"/>
                  </a:lnTo>
                  <a:cubicBezTo>
                    <a:pt x="1100" y="245"/>
                    <a:pt x="668" y="21"/>
                    <a:pt x="173" y="21"/>
                  </a:cubicBezTo>
                  <a:lnTo>
                    <a:pt x="1" y="21"/>
                  </a:lnTo>
                  <a:lnTo>
                    <a:pt x="1" y="173"/>
                  </a:lnTo>
                  <a:cubicBezTo>
                    <a:pt x="1" y="968"/>
                    <a:pt x="627" y="1625"/>
                    <a:pt x="1379" y="1704"/>
                  </a:cubicBezTo>
                  <a:lnTo>
                    <a:pt x="1379" y="2333"/>
                  </a:lnTo>
                  <a:cubicBezTo>
                    <a:pt x="1100" y="1969"/>
                    <a:pt x="668" y="1746"/>
                    <a:pt x="173" y="1746"/>
                  </a:cubicBezTo>
                  <a:lnTo>
                    <a:pt x="1" y="1746"/>
                  </a:lnTo>
                  <a:lnTo>
                    <a:pt x="1" y="1895"/>
                  </a:lnTo>
                  <a:cubicBezTo>
                    <a:pt x="1" y="2692"/>
                    <a:pt x="627" y="3348"/>
                    <a:pt x="1379" y="3427"/>
                  </a:cubicBezTo>
                  <a:lnTo>
                    <a:pt x="1379" y="4056"/>
                  </a:lnTo>
                  <a:cubicBezTo>
                    <a:pt x="1100" y="3692"/>
                    <a:pt x="668" y="3469"/>
                    <a:pt x="173" y="3469"/>
                  </a:cubicBezTo>
                  <a:lnTo>
                    <a:pt x="1" y="3469"/>
                  </a:lnTo>
                  <a:lnTo>
                    <a:pt x="1" y="3618"/>
                  </a:lnTo>
                  <a:cubicBezTo>
                    <a:pt x="1" y="4415"/>
                    <a:pt x="627" y="5071"/>
                    <a:pt x="1379" y="5150"/>
                  </a:cubicBezTo>
                  <a:lnTo>
                    <a:pt x="1379" y="5861"/>
                  </a:lnTo>
                  <a:lnTo>
                    <a:pt x="1703" y="5861"/>
                  </a:lnTo>
                  <a:lnTo>
                    <a:pt x="1703" y="5150"/>
                  </a:lnTo>
                  <a:cubicBezTo>
                    <a:pt x="2479" y="5069"/>
                    <a:pt x="3082" y="4414"/>
                    <a:pt x="3082" y="3618"/>
                  </a:cubicBezTo>
                  <a:lnTo>
                    <a:pt x="3082" y="3469"/>
                  </a:lnTo>
                  <a:lnTo>
                    <a:pt x="2930" y="3469"/>
                  </a:lnTo>
                  <a:cubicBezTo>
                    <a:pt x="2436" y="3469"/>
                    <a:pt x="2004" y="3692"/>
                    <a:pt x="1703" y="4056"/>
                  </a:cubicBezTo>
                  <a:lnTo>
                    <a:pt x="1703" y="3427"/>
                  </a:lnTo>
                  <a:cubicBezTo>
                    <a:pt x="2479" y="3346"/>
                    <a:pt x="3082" y="2689"/>
                    <a:pt x="3082" y="1895"/>
                  </a:cubicBezTo>
                  <a:lnTo>
                    <a:pt x="3082" y="1746"/>
                  </a:lnTo>
                  <a:lnTo>
                    <a:pt x="2930" y="1746"/>
                  </a:lnTo>
                  <a:cubicBezTo>
                    <a:pt x="2436" y="1746"/>
                    <a:pt x="2004" y="1969"/>
                    <a:pt x="1703" y="2333"/>
                  </a:cubicBezTo>
                  <a:lnTo>
                    <a:pt x="1703" y="1704"/>
                  </a:lnTo>
                  <a:cubicBezTo>
                    <a:pt x="2479" y="1622"/>
                    <a:pt x="3082" y="966"/>
                    <a:pt x="3082" y="173"/>
                  </a:cubicBezTo>
                  <a:lnTo>
                    <a:pt x="3082" y="21"/>
                  </a:lnTo>
                  <a:lnTo>
                    <a:pt x="2930" y="21"/>
                  </a:lnTo>
                  <a:cubicBezTo>
                    <a:pt x="2928" y="21"/>
                    <a:pt x="2926" y="21"/>
                    <a:pt x="2924" y="21"/>
                  </a:cubicBezTo>
                  <a:cubicBezTo>
                    <a:pt x="2435" y="21"/>
                    <a:pt x="2005" y="245"/>
                    <a:pt x="1703" y="610"/>
                  </a:cubicBezTo>
                  <a:lnTo>
                    <a:pt x="1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31;p42"/>
            <p:cNvSpPr/>
            <p:nvPr/>
          </p:nvSpPr>
          <p:spPr>
            <a:xfrm>
              <a:off x="1771769" y="1719744"/>
              <a:ext cx="10660" cy="9980"/>
            </a:xfrm>
            <a:custGeom>
              <a:avLst/>
              <a:gdLst/>
              <a:ahLst/>
              <a:cxnLst/>
              <a:rect l="l" t="t" r="r" b="b"/>
              <a:pathLst>
                <a:path w="345" h="323" extrusionOk="0">
                  <a:moveTo>
                    <a:pt x="0" y="1"/>
                  </a:moveTo>
                  <a:lnTo>
                    <a:pt x="0" y="322"/>
                  </a:lnTo>
                  <a:lnTo>
                    <a:pt x="345" y="322"/>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32;p42"/>
            <p:cNvSpPr/>
            <p:nvPr/>
          </p:nvSpPr>
          <p:spPr>
            <a:xfrm>
              <a:off x="1793088" y="1719744"/>
              <a:ext cx="10660" cy="9980"/>
            </a:xfrm>
            <a:custGeom>
              <a:avLst/>
              <a:gdLst/>
              <a:ahLst/>
              <a:cxnLst/>
              <a:rect l="l" t="t" r="r" b="b"/>
              <a:pathLst>
                <a:path w="345" h="323" extrusionOk="0">
                  <a:moveTo>
                    <a:pt x="1" y="1"/>
                  </a:moveTo>
                  <a:lnTo>
                    <a:pt x="1" y="322"/>
                  </a:lnTo>
                  <a:lnTo>
                    <a:pt x="345" y="322"/>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33;p42"/>
            <p:cNvSpPr/>
            <p:nvPr/>
          </p:nvSpPr>
          <p:spPr>
            <a:xfrm>
              <a:off x="1814377" y="1719744"/>
              <a:ext cx="10660" cy="9980"/>
            </a:xfrm>
            <a:custGeom>
              <a:avLst/>
              <a:gdLst/>
              <a:ahLst/>
              <a:cxnLst/>
              <a:rect l="l" t="t" r="r" b="b"/>
              <a:pathLst>
                <a:path w="345" h="323" extrusionOk="0">
                  <a:moveTo>
                    <a:pt x="0" y="1"/>
                  </a:moveTo>
                  <a:lnTo>
                    <a:pt x="0" y="322"/>
                  </a:lnTo>
                  <a:lnTo>
                    <a:pt x="344" y="322"/>
                  </a:lnTo>
                  <a:lnTo>
                    <a:pt x="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34;p42"/>
            <p:cNvSpPr/>
            <p:nvPr/>
          </p:nvSpPr>
          <p:spPr>
            <a:xfrm>
              <a:off x="1772078" y="1614353"/>
              <a:ext cx="52680" cy="77831"/>
            </a:xfrm>
            <a:custGeom>
              <a:avLst/>
              <a:gdLst/>
              <a:ahLst/>
              <a:cxnLst/>
              <a:rect l="l" t="t" r="r" b="b"/>
              <a:pathLst>
                <a:path w="1705" h="2519" extrusionOk="0">
                  <a:moveTo>
                    <a:pt x="854" y="577"/>
                  </a:moveTo>
                  <a:cubicBezTo>
                    <a:pt x="1107" y="969"/>
                    <a:pt x="1383" y="1472"/>
                    <a:pt x="1383" y="1665"/>
                  </a:cubicBezTo>
                  <a:cubicBezTo>
                    <a:pt x="1381" y="1954"/>
                    <a:pt x="1144" y="2193"/>
                    <a:pt x="853" y="2193"/>
                  </a:cubicBezTo>
                  <a:cubicBezTo>
                    <a:pt x="564" y="2193"/>
                    <a:pt x="326" y="1957"/>
                    <a:pt x="326" y="1666"/>
                  </a:cubicBezTo>
                  <a:cubicBezTo>
                    <a:pt x="326" y="1608"/>
                    <a:pt x="359" y="1418"/>
                    <a:pt x="650" y="916"/>
                  </a:cubicBezTo>
                  <a:cubicBezTo>
                    <a:pt x="722" y="788"/>
                    <a:pt x="796" y="671"/>
                    <a:pt x="854" y="577"/>
                  </a:cubicBezTo>
                  <a:close/>
                  <a:moveTo>
                    <a:pt x="853" y="0"/>
                  </a:moveTo>
                  <a:lnTo>
                    <a:pt x="720" y="195"/>
                  </a:lnTo>
                  <a:cubicBezTo>
                    <a:pt x="600" y="368"/>
                    <a:pt x="1" y="1255"/>
                    <a:pt x="1" y="1666"/>
                  </a:cubicBezTo>
                  <a:cubicBezTo>
                    <a:pt x="1" y="2134"/>
                    <a:pt x="385" y="2518"/>
                    <a:pt x="853" y="2518"/>
                  </a:cubicBezTo>
                  <a:cubicBezTo>
                    <a:pt x="1323" y="2516"/>
                    <a:pt x="1705" y="2133"/>
                    <a:pt x="1705" y="1665"/>
                  </a:cubicBezTo>
                  <a:cubicBezTo>
                    <a:pt x="1705" y="1253"/>
                    <a:pt x="1107" y="367"/>
                    <a:pt x="987" y="193"/>
                  </a:cubicBezTo>
                  <a:lnTo>
                    <a:pt x="8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35;p42"/>
            <p:cNvSpPr/>
            <p:nvPr/>
          </p:nvSpPr>
          <p:spPr>
            <a:xfrm>
              <a:off x="1926534" y="1598379"/>
              <a:ext cx="31392" cy="45728"/>
            </a:xfrm>
            <a:custGeom>
              <a:avLst/>
              <a:gdLst/>
              <a:ahLst/>
              <a:cxnLst/>
              <a:rect l="l" t="t" r="r" b="b"/>
              <a:pathLst>
                <a:path w="1016" h="1480" extrusionOk="0">
                  <a:moveTo>
                    <a:pt x="510" y="583"/>
                  </a:moveTo>
                  <a:cubicBezTo>
                    <a:pt x="616" y="758"/>
                    <a:pt x="694" y="920"/>
                    <a:pt x="694" y="973"/>
                  </a:cubicBezTo>
                  <a:cubicBezTo>
                    <a:pt x="694" y="1075"/>
                    <a:pt x="611" y="1157"/>
                    <a:pt x="510" y="1157"/>
                  </a:cubicBezTo>
                  <a:cubicBezTo>
                    <a:pt x="410" y="1157"/>
                    <a:pt x="327" y="1075"/>
                    <a:pt x="327" y="973"/>
                  </a:cubicBezTo>
                  <a:cubicBezTo>
                    <a:pt x="327" y="920"/>
                    <a:pt x="405" y="758"/>
                    <a:pt x="510" y="583"/>
                  </a:cubicBezTo>
                  <a:close/>
                  <a:moveTo>
                    <a:pt x="508" y="1"/>
                  </a:moveTo>
                  <a:lnTo>
                    <a:pt x="375" y="195"/>
                  </a:lnTo>
                  <a:cubicBezTo>
                    <a:pt x="286" y="323"/>
                    <a:pt x="0" y="753"/>
                    <a:pt x="0" y="977"/>
                  </a:cubicBezTo>
                  <a:cubicBezTo>
                    <a:pt x="5" y="1254"/>
                    <a:pt x="231" y="1479"/>
                    <a:pt x="510" y="1479"/>
                  </a:cubicBezTo>
                  <a:cubicBezTo>
                    <a:pt x="790" y="1479"/>
                    <a:pt x="1016" y="1252"/>
                    <a:pt x="1016" y="973"/>
                  </a:cubicBezTo>
                  <a:cubicBezTo>
                    <a:pt x="1016" y="749"/>
                    <a:pt x="730" y="319"/>
                    <a:pt x="642" y="194"/>
                  </a:cubicBezTo>
                  <a:lnTo>
                    <a:pt x="5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36;p42"/>
            <p:cNvSpPr/>
            <p:nvPr/>
          </p:nvSpPr>
          <p:spPr>
            <a:xfrm>
              <a:off x="1883927" y="1619760"/>
              <a:ext cx="31392" cy="45667"/>
            </a:xfrm>
            <a:custGeom>
              <a:avLst/>
              <a:gdLst/>
              <a:ahLst/>
              <a:cxnLst/>
              <a:rect l="l" t="t" r="r" b="b"/>
              <a:pathLst>
                <a:path w="1016" h="1478" extrusionOk="0">
                  <a:moveTo>
                    <a:pt x="510" y="581"/>
                  </a:moveTo>
                  <a:cubicBezTo>
                    <a:pt x="615" y="758"/>
                    <a:pt x="692" y="918"/>
                    <a:pt x="692" y="973"/>
                  </a:cubicBezTo>
                  <a:cubicBezTo>
                    <a:pt x="692" y="1073"/>
                    <a:pt x="611" y="1156"/>
                    <a:pt x="510" y="1156"/>
                  </a:cubicBezTo>
                  <a:cubicBezTo>
                    <a:pt x="408" y="1156"/>
                    <a:pt x="327" y="1073"/>
                    <a:pt x="327" y="973"/>
                  </a:cubicBezTo>
                  <a:cubicBezTo>
                    <a:pt x="327" y="916"/>
                    <a:pt x="405" y="758"/>
                    <a:pt x="510" y="581"/>
                  </a:cubicBezTo>
                  <a:close/>
                  <a:moveTo>
                    <a:pt x="508" y="1"/>
                  </a:moveTo>
                  <a:lnTo>
                    <a:pt x="374" y="193"/>
                  </a:lnTo>
                  <a:cubicBezTo>
                    <a:pt x="286" y="321"/>
                    <a:pt x="0" y="751"/>
                    <a:pt x="0" y="975"/>
                  </a:cubicBezTo>
                  <a:cubicBezTo>
                    <a:pt x="2" y="1250"/>
                    <a:pt x="231" y="1477"/>
                    <a:pt x="510" y="1477"/>
                  </a:cubicBezTo>
                  <a:cubicBezTo>
                    <a:pt x="790" y="1477"/>
                    <a:pt x="1016" y="1250"/>
                    <a:pt x="1016" y="973"/>
                  </a:cubicBezTo>
                  <a:cubicBezTo>
                    <a:pt x="1016" y="749"/>
                    <a:pt x="730" y="319"/>
                    <a:pt x="641" y="192"/>
                  </a:cubicBezTo>
                  <a:lnTo>
                    <a:pt x="5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37;p42"/>
            <p:cNvSpPr/>
            <p:nvPr/>
          </p:nvSpPr>
          <p:spPr>
            <a:xfrm>
              <a:off x="1681425" y="1619760"/>
              <a:ext cx="31392" cy="45667"/>
            </a:xfrm>
            <a:custGeom>
              <a:avLst/>
              <a:gdLst/>
              <a:ahLst/>
              <a:cxnLst/>
              <a:rect l="l" t="t" r="r" b="b"/>
              <a:pathLst>
                <a:path w="1016" h="1478" extrusionOk="0">
                  <a:moveTo>
                    <a:pt x="511" y="581"/>
                  </a:moveTo>
                  <a:cubicBezTo>
                    <a:pt x="616" y="758"/>
                    <a:pt x="694" y="918"/>
                    <a:pt x="694" y="973"/>
                  </a:cubicBezTo>
                  <a:cubicBezTo>
                    <a:pt x="694" y="1073"/>
                    <a:pt x="611" y="1156"/>
                    <a:pt x="511" y="1156"/>
                  </a:cubicBezTo>
                  <a:cubicBezTo>
                    <a:pt x="410" y="1156"/>
                    <a:pt x="327" y="1073"/>
                    <a:pt x="327" y="973"/>
                  </a:cubicBezTo>
                  <a:cubicBezTo>
                    <a:pt x="327" y="916"/>
                    <a:pt x="405" y="758"/>
                    <a:pt x="511" y="581"/>
                  </a:cubicBezTo>
                  <a:close/>
                  <a:moveTo>
                    <a:pt x="508" y="1"/>
                  </a:moveTo>
                  <a:lnTo>
                    <a:pt x="375" y="193"/>
                  </a:lnTo>
                  <a:cubicBezTo>
                    <a:pt x="288" y="321"/>
                    <a:pt x="0" y="751"/>
                    <a:pt x="0" y="975"/>
                  </a:cubicBezTo>
                  <a:cubicBezTo>
                    <a:pt x="2" y="1250"/>
                    <a:pt x="231" y="1477"/>
                    <a:pt x="511" y="1477"/>
                  </a:cubicBezTo>
                  <a:cubicBezTo>
                    <a:pt x="790" y="1477"/>
                    <a:pt x="1016" y="1250"/>
                    <a:pt x="1016" y="973"/>
                  </a:cubicBezTo>
                  <a:cubicBezTo>
                    <a:pt x="1016" y="749"/>
                    <a:pt x="730" y="319"/>
                    <a:pt x="642" y="192"/>
                  </a:cubicBezTo>
                  <a:lnTo>
                    <a:pt x="5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38;p42"/>
            <p:cNvSpPr/>
            <p:nvPr/>
          </p:nvSpPr>
          <p:spPr>
            <a:xfrm>
              <a:off x="1638817" y="1598379"/>
              <a:ext cx="31392" cy="45728"/>
            </a:xfrm>
            <a:custGeom>
              <a:avLst/>
              <a:gdLst/>
              <a:ahLst/>
              <a:cxnLst/>
              <a:rect l="l" t="t" r="r" b="b"/>
              <a:pathLst>
                <a:path w="1016" h="1480" extrusionOk="0">
                  <a:moveTo>
                    <a:pt x="510" y="583"/>
                  </a:moveTo>
                  <a:cubicBezTo>
                    <a:pt x="617" y="758"/>
                    <a:pt x="692" y="920"/>
                    <a:pt x="692" y="973"/>
                  </a:cubicBezTo>
                  <a:cubicBezTo>
                    <a:pt x="692" y="1075"/>
                    <a:pt x="611" y="1157"/>
                    <a:pt x="510" y="1157"/>
                  </a:cubicBezTo>
                  <a:cubicBezTo>
                    <a:pt x="410" y="1157"/>
                    <a:pt x="327" y="1075"/>
                    <a:pt x="327" y="973"/>
                  </a:cubicBezTo>
                  <a:cubicBezTo>
                    <a:pt x="327" y="920"/>
                    <a:pt x="403" y="758"/>
                    <a:pt x="510" y="583"/>
                  </a:cubicBezTo>
                  <a:close/>
                  <a:moveTo>
                    <a:pt x="508" y="1"/>
                  </a:moveTo>
                  <a:lnTo>
                    <a:pt x="376" y="195"/>
                  </a:lnTo>
                  <a:cubicBezTo>
                    <a:pt x="286" y="323"/>
                    <a:pt x="0" y="753"/>
                    <a:pt x="0" y="977"/>
                  </a:cubicBezTo>
                  <a:cubicBezTo>
                    <a:pt x="2" y="1254"/>
                    <a:pt x="231" y="1479"/>
                    <a:pt x="510" y="1479"/>
                  </a:cubicBezTo>
                  <a:cubicBezTo>
                    <a:pt x="790" y="1479"/>
                    <a:pt x="1016" y="1252"/>
                    <a:pt x="1016" y="973"/>
                  </a:cubicBezTo>
                  <a:cubicBezTo>
                    <a:pt x="1016" y="749"/>
                    <a:pt x="730" y="319"/>
                    <a:pt x="641" y="194"/>
                  </a:cubicBezTo>
                  <a:lnTo>
                    <a:pt x="5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0339;p42"/>
          <p:cNvGrpSpPr/>
          <p:nvPr/>
        </p:nvGrpSpPr>
        <p:grpSpPr>
          <a:xfrm>
            <a:off x="4420110" y="2755561"/>
            <a:ext cx="303782" cy="526734"/>
            <a:chOff x="907628" y="1528180"/>
            <a:chExt cx="196014" cy="339873"/>
          </a:xfrm>
        </p:grpSpPr>
        <p:sp>
          <p:nvSpPr>
            <p:cNvPr id="31" name="Google Shape;20340;p42"/>
            <p:cNvSpPr/>
            <p:nvPr/>
          </p:nvSpPr>
          <p:spPr>
            <a:xfrm>
              <a:off x="966086" y="1820779"/>
              <a:ext cx="21288" cy="9980"/>
            </a:xfrm>
            <a:custGeom>
              <a:avLst/>
              <a:gdLst/>
              <a:ahLst/>
              <a:cxnLst/>
              <a:rect l="l" t="t" r="r" b="b"/>
              <a:pathLst>
                <a:path w="689" h="323" extrusionOk="0">
                  <a:moveTo>
                    <a:pt x="0" y="1"/>
                  </a:moveTo>
                  <a:lnTo>
                    <a:pt x="0" y="323"/>
                  </a:lnTo>
                  <a:lnTo>
                    <a:pt x="689" y="323"/>
                  </a:lnTo>
                  <a:lnTo>
                    <a:pt x="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41;p42"/>
            <p:cNvSpPr/>
            <p:nvPr/>
          </p:nvSpPr>
          <p:spPr>
            <a:xfrm>
              <a:off x="907628" y="1592169"/>
              <a:ext cx="196014" cy="275884"/>
            </a:xfrm>
            <a:custGeom>
              <a:avLst/>
              <a:gdLst/>
              <a:ahLst/>
              <a:cxnLst/>
              <a:rect l="l" t="t" r="r" b="b"/>
              <a:pathLst>
                <a:path w="6344" h="8929" extrusionOk="0">
                  <a:moveTo>
                    <a:pt x="2237" y="314"/>
                  </a:moveTo>
                  <a:cubicBezTo>
                    <a:pt x="2338" y="314"/>
                    <a:pt x="2419" y="396"/>
                    <a:pt x="2419" y="498"/>
                  </a:cubicBezTo>
                  <a:cubicBezTo>
                    <a:pt x="2419" y="598"/>
                    <a:pt x="2335" y="680"/>
                    <a:pt x="2237" y="680"/>
                  </a:cubicBezTo>
                  <a:cubicBezTo>
                    <a:pt x="2135" y="680"/>
                    <a:pt x="2054" y="598"/>
                    <a:pt x="2054" y="498"/>
                  </a:cubicBezTo>
                  <a:cubicBezTo>
                    <a:pt x="2054" y="396"/>
                    <a:pt x="2135" y="314"/>
                    <a:pt x="2237" y="314"/>
                  </a:cubicBezTo>
                  <a:close/>
                  <a:moveTo>
                    <a:pt x="2235" y="0"/>
                  </a:moveTo>
                  <a:cubicBezTo>
                    <a:pt x="1956" y="0"/>
                    <a:pt x="1729" y="224"/>
                    <a:pt x="1729" y="503"/>
                  </a:cubicBezTo>
                  <a:cubicBezTo>
                    <a:pt x="1729" y="782"/>
                    <a:pt x="1954" y="1014"/>
                    <a:pt x="2235" y="1014"/>
                  </a:cubicBezTo>
                  <a:cubicBezTo>
                    <a:pt x="2455" y="1014"/>
                    <a:pt x="2645" y="868"/>
                    <a:pt x="2712" y="673"/>
                  </a:cubicBezTo>
                  <a:lnTo>
                    <a:pt x="4127" y="673"/>
                  </a:lnTo>
                  <a:lnTo>
                    <a:pt x="4127" y="1384"/>
                  </a:lnTo>
                  <a:lnTo>
                    <a:pt x="323" y="1384"/>
                  </a:lnTo>
                  <a:lnTo>
                    <a:pt x="323" y="673"/>
                  </a:lnTo>
                  <a:lnTo>
                    <a:pt x="1376" y="673"/>
                  </a:lnTo>
                  <a:lnTo>
                    <a:pt x="1376" y="352"/>
                  </a:lnTo>
                  <a:lnTo>
                    <a:pt x="1" y="352"/>
                  </a:lnTo>
                  <a:lnTo>
                    <a:pt x="1" y="8240"/>
                  </a:lnTo>
                  <a:lnTo>
                    <a:pt x="3441" y="8240"/>
                  </a:lnTo>
                  <a:lnTo>
                    <a:pt x="3441" y="7918"/>
                  </a:lnTo>
                  <a:lnTo>
                    <a:pt x="323" y="7918"/>
                  </a:lnTo>
                  <a:lnTo>
                    <a:pt x="323" y="7207"/>
                  </a:lnTo>
                  <a:lnTo>
                    <a:pt x="3268" y="7207"/>
                  </a:lnTo>
                  <a:lnTo>
                    <a:pt x="3268" y="7446"/>
                  </a:lnTo>
                  <a:lnTo>
                    <a:pt x="3956" y="8135"/>
                  </a:lnTo>
                  <a:lnTo>
                    <a:pt x="3956" y="8928"/>
                  </a:lnTo>
                  <a:lnTo>
                    <a:pt x="4278" y="8928"/>
                  </a:lnTo>
                  <a:lnTo>
                    <a:pt x="4278" y="8002"/>
                  </a:lnTo>
                  <a:lnTo>
                    <a:pt x="3590" y="7314"/>
                  </a:lnTo>
                  <a:lnTo>
                    <a:pt x="3590" y="6000"/>
                  </a:lnTo>
                  <a:lnTo>
                    <a:pt x="3956" y="6000"/>
                  </a:lnTo>
                  <a:lnTo>
                    <a:pt x="3956" y="6861"/>
                  </a:lnTo>
                  <a:lnTo>
                    <a:pt x="4278" y="6861"/>
                  </a:lnTo>
                  <a:lnTo>
                    <a:pt x="4278" y="4969"/>
                  </a:lnTo>
                  <a:lnTo>
                    <a:pt x="4922" y="4969"/>
                  </a:lnTo>
                  <a:lnTo>
                    <a:pt x="6022" y="6069"/>
                  </a:lnTo>
                  <a:lnTo>
                    <a:pt x="6022" y="8926"/>
                  </a:lnTo>
                  <a:lnTo>
                    <a:pt x="6343" y="8926"/>
                  </a:lnTo>
                  <a:lnTo>
                    <a:pt x="6343" y="5935"/>
                  </a:lnTo>
                  <a:lnTo>
                    <a:pt x="5056" y="4648"/>
                  </a:lnTo>
                  <a:lnTo>
                    <a:pt x="3956" y="4648"/>
                  </a:lnTo>
                  <a:lnTo>
                    <a:pt x="3956" y="5680"/>
                  </a:lnTo>
                  <a:lnTo>
                    <a:pt x="3268" y="5680"/>
                  </a:lnTo>
                  <a:lnTo>
                    <a:pt x="3268" y="6883"/>
                  </a:lnTo>
                  <a:lnTo>
                    <a:pt x="323" y="6883"/>
                  </a:lnTo>
                  <a:lnTo>
                    <a:pt x="323" y="1703"/>
                  </a:lnTo>
                  <a:lnTo>
                    <a:pt x="4127" y="1703"/>
                  </a:lnTo>
                  <a:lnTo>
                    <a:pt x="4127" y="4281"/>
                  </a:lnTo>
                  <a:lnTo>
                    <a:pt x="4448" y="4281"/>
                  </a:lnTo>
                  <a:lnTo>
                    <a:pt x="4448" y="348"/>
                  </a:lnTo>
                  <a:lnTo>
                    <a:pt x="2712" y="348"/>
                  </a:lnTo>
                  <a:cubicBezTo>
                    <a:pt x="2646" y="133"/>
                    <a:pt x="2455" y="0"/>
                    <a:pt x="2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42;p42"/>
            <p:cNvSpPr/>
            <p:nvPr/>
          </p:nvSpPr>
          <p:spPr>
            <a:xfrm>
              <a:off x="950143" y="1783548"/>
              <a:ext cx="10660" cy="9980"/>
            </a:xfrm>
            <a:custGeom>
              <a:avLst/>
              <a:gdLst/>
              <a:ahLst/>
              <a:cxnLst/>
              <a:rect l="l" t="t" r="r" b="b"/>
              <a:pathLst>
                <a:path w="345" h="323" extrusionOk="0">
                  <a:moveTo>
                    <a:pt x="0" y="1"/>
                  </a:moveTo>
                  <a:lnTo>
                    <a:pt x="0" y="323"/>
                  </a:lnTo>
                  <a:lnTo>
                    <a:pt x="344" y="323"/>
                  </a:lnTo>
                  <a:lnTo>
                    <a:pt x="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43;p42"/>
            <p:cNvSpPr/>
            <p:nvPr/>
          </p:nvSpPr>
          <p:spPr>
            <a:xfrm>
              <a:off x="971400" y="1783548"/>
              <a:ext cx="10660" cy="9980"/>
            </a:xfrm>
            <a:custGeom>
              <a:avLst/>
              <a:gdLst/>
              <a:ahLst/>
              <a:cxnLst/>
              <a:rect l="l" t="t" r="r" b="b"/>
              <a:pathLst>
                <a:path w="345" h="323" extrusionOk="0">
                  <a:moveTo>
                    <a:pt x="1" y="1"/>
                  </a:moveTo>
                  <a:lnTo>
                    <a:pt x="1" y="323"/>
                  </a:lnTo>
                  <a:lnTo>
                    <a:pt x="345" y="323"/>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44;p42"/>
            <p:cNvSpPr/>
            <p:nvPr/>
          </p:nvSpPr>
          <p:spPr>
            <a:xfrm>
              <a:off x="992627" y="1783548"/>
              <a:ext cx="10660" cy="9980"/>
            </a:xfrm>
            <a:custGeom>
              <a:avLst/>
              <a:gdLst/>
              <a:ahLst/>
              <a:cxnLst/>
              <a:rect l="l" t="t" r="r" b="b"/>
              <a:pathLst>
                <a:path w="345" h="323" extrusionOk="0">
                  <a:moveTo>
                    <a:pt x="0" y="1"/>
                  </a:moveTo>
                  <a:lnTo>
                    <a:pt x="0" y="323"/>
                  </a:lnTo>
                  <a:lnTo>
                    <a:pt x="345" y="323"/>
                  </a:lnTo>
                  <a:lnTo>
                    <a:pt x="3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45;p42"/>
            <p:cNvSpPr/>
            <p:nvPr/>
          </p:nvSpPr>
          <p:spPr>
            <a:xfrm>
              <a:off x="950668" y="1570695"/>
              <a:ext cx="52155" cy="17828"/>
            </a:xfrm>
            <a:custGeom>
              <a:avLst/>
              <a:gdLst/>
              <a:ahLst/>
              <a:cxnLst/>
              <a:rect l="l" t="t" r="r" b="b"/>
              <a:pathLst>
                <a:path w="1688" h="577" extrusionOk="0">
                  <a:moveTo>
                    <a:pt x="844" y="0"/>
                  </a:moveTo>
                  <a:cubicBezTo>
                    <a:pt x="525" y="0"/>
                    <a:pt x="224" y="126"/>
                    <a:pt x="0" y="349"/>
                  </a:cubicBezTo>
                  <a:lnTo>
                    <a:pt x="227" y="577"/>
                  </a:lnTo>
                  <a:cubicBezTo>
                    <a:pt x="391" y="413"/>
                    <a:pt x="611" y="320"/>
                    <a:pt x="844" y="320"/>
                  </a:cubicBezTo>
                  <a:cubicBezTo>
                    <a:pt x="1076" y="320"/>
                    <a:pt x="1295" y="411"/>
                    <a:pt x="1458" y="577"/>
                  </a:cubicBezTo>
                  <a:lnTo>
                    <a:pt x="1687" y="349"/>
                  </a:lnTo>
                  <a:cubicBezTo>
                    <a:pt x="1462" y="122"/>
                    <a:pt x="1162"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46;p42"/>
            <p:cNvSpPr/>
            <p:nvPr/>
          </p:nvSpPr>
          <p:spPr>
            <a:xfrm>
              <a:off x="935652" y="1549406"/>
              <a:ext cx="82218" cy="24131"/>
            </a:xfrm>
            <a:custGeom>
              <a:avLst/>
              <a:gdLst/>
              <a:ahLst/>
              <a:cxnLst/>
              <a:rect l="l" t="t" r="r" b="b"/>
              <a:pathLst>
                <a:path w="2661" h="781" extrusionOk="0">
                  <a:moveTo>
                    <a:pt x="1330" y="1"/>
                  </a:moveTo>
                  <a:cubicBezTo>
                    <a:pt x="829" y="1"/>
                    <a:pt x="355" y="197"/>
                    <a:pt x="1" y="551"/>
                  </a:cubicBezTo>
                  <a:lnTo>
                    <a:pt x="228" y="780"/>
                  </a:lnTo>
                  <a:cubicBezTo>
                    <a:pt x="522" y="484"/>
                    <a:pt x="915" y="324"/>
                    <a:pt x="1330" y="324"/>
                  </a:cubicBezTo>
                  <a:cubicBezTo>
                    <a:pt x="1744" y="324"/>
                    <a:pt x="2137" y="484"/>
                    <a:pt x="2431" y="780"/>
                  </a:cubicBezTo>
                  <a:lnTo>
                    <a:pt x="2660" y="551"/>
                  </a:lnTo>
                  <a:cubicBezTo>
                    <a:pt x="2304" y="197"/>
                    <a:pt x="1831" y="1"/>
                    <a:pt x="1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47;p42"/>
            <p:cNvSpPr/>
            <p:nvPr/>
          </p:nvSpPr>
          <p:spPr>
            <a:xfrm>
              <a:off x="920574" y="1528180"/>
              <a:ext cx="112282" cy="30310"/>
            </a:xfrm>
            <a:custGeom>
              <a:avLst/>
              <a:gdLst/>
              <a:ahLst/>
              <a:cxnLst/>
              <a:rect l="l" t="t" r="r" b="b"/>
              <a:pathLst>
                <a:path w="3634" h="981" extrusionOk="0">
                  <a:moveTo>
                    <a:pt x="1817" y="0"/>
                  </a:moveTo>
                  <a:cubicBezTo>
                    <a:pt x="1159" y="0"/>
                    <a:pt x="501" y="251"/>
                    <a:pt x="0" y="753"/>
                  </a:cubicBezTo>
                  <a:lnTo>
                    <a:pt x="227" y="980"/>
                  </a:lnTo>
                  <a:cubicBezTo>
                    <a:pt x="665" y="542"/>
                    <a:pt x="1241" y="323"/>
                    <a:pt x="1817" y="323"/>
                  </a:cubicBezTo>
                  <a:cubicBezTo>
                    <a:pt x="2393" y="323"/>
                    <a:pt x="2968" y="542"/>
                    <a:pt x="3406" y="980"/>
                  </a:cubicBezTo>
                  <a:lnTo>
                    <a:pt x="3634" y="753"/>
                  </a:lnTo>
                  <a:cubicBezTo>
                    <a:pt x="3133" y="251"/>
                    <a:pt x="2475" y="0"/>
                    <a:pt x="1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48;p42"/>
            <p:cNvSpPr/>
            <p:nvPr/>
          </p:nvSpPr>
          <p:spPr>
            <a:xfrm>
              <a:off x="928792" y="1660607"/>
              <a:ext cx="95072" cy="106349"/>
            </a:xfrm>
            <a:custGeom>
              <a:avLst/>
              <a:gdLst/>
              <a:ahLst/>
              <a:cxnLst/>
              <a:rect l="l" t="t" r="r" b="b"/>
              <a:pathLst>
                <a:path w="3077" h="3442" extrusionOk="0">
                  <a:moveTo>
                    <a:pt x="863" y="687"/>
                  </a:moveTo>
                  <a:cubicBezTo>
                    <a:pt x="1154" y="687"/>
                    <a:pt x="1380" y="913"/>
                    <a:pt x="1380" y="1204"/>
                  </a:cubicBezTo>
                  <a:lnTo>
                    <a:pt x="1380" y="1505"/>
                  </a:lnTo>
                  <a:lnTo>
                    <a:pt x="973" y="1092"/>
                  </a:lnTo>
                  <a:lnTo>
                    <a:pt x="746" y="1324"/>
                  </a:lnTo>
                  <a:lnTo>
                    <a:pt x="1163" y="1742"/>
                  </a:lnTo>
                  <a:lnTo>
                    <a:pt x="863" y="1742"/>
                  </a:lnTo>
                  <a:cubicBezTo>
                    <a:pt x="572" y="1742"/>
                    <a:pt x="326" y="1495"/>
                    <a:pt x="326" y="1204"/>
                  </a:cubicBezTo>
                  <a:lnTo>
                    <a:pt x="326" y="687"/>
                  </a:lnTo>
                  <a:close/>
                  <a:moveTo>
                    <a:pt x="2756" y="1377"/>
                  </a:moveTo>
                  <a:lnTo>
                    <a:pt x="2756" y="1894"/>
                  </a:lnTo>
                  <a:lnTo>
                    <a:pt x="2755" y="1894"/>
                  </a:lnTo>
                  <a:cubicBezTo>
                    <a:pt x="2755" y="2185"/>
                    <a:pt x="2529" y="2433"/>
                    <a:pt x="2238" y="2433"/>
                  </a:cubicBezTo>
                  <a:lnTo>
                    <a:pt x="1939" y="2433"/>
                  </a:lnTo>
                  <a:lnTo>
                    <a:pt x="2352" y="2014"/>
                  </a:lnTo>
                  <a:lnTo>
                    <a:pt x="2120" y="1784"/>
                  </a:lnTo>
                  <a:lnTo>
                    <a:pt x="1703" y="2193"/>
                  </a:lnTo>
                  <a:lnTo>
                    <a:pt x="1703" y="1894"/>
                  </a:lnTo>
                  <a:cubicBezTo>
                    <a:pt x="1703" y="1605"/>
                    <a:pt x="1949" y="1377"/>
                    <a:pt x="2240" y="1377"/>
                  </a:cubicBezTo>
                  <a:close/>
                  <a:moveTo>
                    <a:pt x="1378" y="1"/>
                  </a:moveTo>
                  <a:lnTo>
                    <a:pt x="1378" y="539"/>
                  </a:lnTo>
                  <a:cubicBezTo>
                    <a:pt x="1249" y="426"/>
                    <a:pt x="1061" y="367"/>
                    <a:pt x="861" y="367"/>
                  </a:cubicBezTo>
                  <a:lnTo>
                    <a:pt x="1" y="367"/>
                  </a:lnTo>
                  <a:lnTo>
                    <a:pt x="1" y="1205"/>
                  </a:lnTo>
                  <a:cubicBezTo>
                    <a:pt x="1" y="1675"/>
                    <a:pt x="392" y="2066"/>
                    <a:pt x="861" y="2066"/>
                  </a:cubicBezTo>
                  <a:lnTo>
                    <a:pt x="1378" y="2066"/>
                  </a:lnTo>
                  <a:lnTo>
                    <a:pt x="1378" y="3441"/>
                  </a:lnTo>
                  <a:lnTo>
                    <a:pt x="1700" y="3441"/>
                  </a:lnTo>
                  <a:lnTo>
                    <a:pt x="1700" y="2753"/>
                  </a:lnTo>
                  <a:lnTo>
                    <a:pt x="2238" y="2753"/>
                  </a:lnTo>
                  <a:cubicBezTo>
                    <a:pt x="2239" y="2753"/>
                    <a:pt x="2240" y="2753"/>
                    <a:pt x="2241" y="2753"/>
                  </a:cubicBezTo>
                  <a:cubicBezTo>
                    <a:pt x="2708" y="2753"/>
                    <a:pt x="3077" y="2363"/>
                    <a:pt x="3077" y="1894"/>
                  </a:cubicBezTo>
                  <a:lnTo>
                    <a:pt x="3077" y="1056"/>
                  </a:lnTo>
                  <a:lnTo>
                    <a:pt x="2238" y="1056"/>
                  </a:lnTo>
                  <a:cubicBezTo>
                    <a:pt x="2040" y="1056"/>
                    <a:pt x="1851" y="1114"/>
                    <a:pt x="1700" y="1228"/>
                  </a:cubicBezTo>
                  <a:lnTo>
                    <a:pt x="17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0349;p42"/>
          <p:cNvSpPr/>
          <p:nvPr/>
        </p:nvSpPr>
        <p:spPr>
          <a:xfrm>
            <a:off x="2538850" y="3922575"/>
            <a:ext cx="7500" cy="4850"/>
          </a:xfrm>
          <a:custGeom>
            <a:avLst/>
            <a:gdLst/>
            <a:ahLst/>
            <a:cxnLst/>
            <a:rect l="l" t="t" r="r" b="b"/>
            <a:pathLst>
              <a:path w="300" h="194" extrusionOk="0">
                <a:moveTo>
                  <a:pt x="161" y="1"/>
                </a:moveTo>
                <a:cubicBezTo>
                  <a:pt x="161" y="1"/>
                  <a:pt x="121" y="38"/>
                  <a:pt x="79" y="78"/>
                </a:cubicBezTo>
                <a:cubicBezTo>
                  <a:pt x="61" y="98"/>
                  <a:pt x="41" y="116"/>
                  <a:pt x="25" y="131"/>
                </a:cubicBezTo>
                <a:lnTo>
                  <a:pt x="1" y="155"/>
                </a:lnTo>
                <a:lnTo>
                  <a:pt x="141" y="193"/>
                </a:lnTo>
                <a:cubicBezTo>
                  <a:pt x="141" y="193"/>
                  <a:pt x="149" y="183"/>
                  <a:pt x="166" y="169"/>
                </a:cubicBezTo>
                <a:cubicBezTo>
                  <a:pt x="181" y="155"/>
                  <a:pt x="198" y="135"/>
                  <a:pt x="221" y="116"/>
                </a:cubicBezTo>
                <a:cubicBezTo>
                  <a:pt x="261" y="76"/>
                  <a:pt x="299" y="36"/>
                  <a:pt x="299" y="36"/>
                </a:cubicBezTo>
                <a:lnTo>
                  <a:pt x="161"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350;p42"/>
          <p:cNvSpPr/>
          <p:nvPr/>
        </p:nvSpPr>
        <p:spPr>
          <a:xfrm>
            <a:off x="2546175" y="3924475"/>
            <a:ext cx="7475" cy="4875"/>
          </a:xfrm>
          <a:custGeom>
            <a:avLst/>
            <a:gdLst/>
            <a:ahLst/>
            <a:cxnLst/>
            <a:rect l="l" t="t" r="r" b="b"/>
            <a:pathLst>
              <a:path w="299" h="195" extrusionOk="0">
                <a:moveTo>
                  <a:pt x="159" y="0"/>
                </a:moveTo>
                <a:lnTo>
                  <a:pt x="79" y="79"/>
                </a:lnTo>
                <a:cubicBezTo>
                  <a:pt x="60" y="100"/>
                  <a:pt x="40" y="119"/>
                  <a:pt x="25" y="132"/>
                </a:cubicBezTo>
                <a:cubicBezTo>
                  <a:pt x="10" y="146"/>
                  <a:pt x="0" y="157"/>
                  <a:pt x="0" y="157"/>
                </a:cubicBezTo>
                <a:lnTo>
                  <a:pt x="140" y="195"/>
                </a:lnTo>
                <a:lnTo>
                  <a:pt x="166" y="169"/>
                </a:lnTo>
                <a:cubicBezTo>
                  <a:pt x="180" y="153"/>
                  <a:pt x="202" y="136"/>
                  <a:pt x="219" y="115"/>
                </a:cubicBezTo>
                <a:cubicBezTo>
                  <a:pt x="260" y="75"/>
                  <a:pt x="299" y="36"/>
                  <a:pt x="299" y="36"/>
                </a:cubicBezTo>
                <a:lnTo>
                  <a:pt x="159" y="0"/>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351;p42"/>
          <p:cNvSpPr/>
          <p:nvPr/>
        </p:nvSpPr>
        <p:spPr>
          <a:xfrm>
            <a:off x="2553575" y="3926325"/>
            <a:ext cx="7475" cy="4875"/>
          </a:xfrm>
          <a:custGeom>
            <a:avLst/>
            <a:gdLst/>
            <a:ahLst/>
            <a:cxnLst/>
            <a:rect l="l" t="t" r="r" b="b"/>
            <a:pathLst>
              <a:path w="299" h="195" extrusionOk="0">
                <a:moveTo>
                  <a:pt x="159" y="1"/>
                </a:moveTo>
                <a:cubicBezTo>
                  <a:pt x="159" y="1"/>
                  <a:pt x="120" y="41"/>
                  <a:pt x="79" y="79"/>
                </a:cubicBezTo>
                <a:cubicBezTo>
                  <a:pt x="59" y="101"/>
                  <a:pt x="39" y="121"/>
                  <a:pt x="24" y="135"/>
                </a:cubicBezTo>
                <a:cubicBezTo>
                  <a:pt x="10" y="149"/>
                  <a:pt x="0" y="158"/>
                  <a:pt x="0" y="158"/>
                </a:cubicBezTo>
                <a:lnTo>
                  <a:pt x="139" y="195"/>
                </a:lnTo>
                <a:cubicBezTo>
                  <a:pt x="139" y="195"/>
                  <a:pt x="149" y="186"/>
                  <a:pt x="164" y="172"/>
                </a:cubicBezTo>
                <a:cubicBezTo>
                  <a:pt x="179" y="156"/>
                  <a:pt x="200" y="136"/>
                  <a:pt x="220" y="116"/>
                </a:cubicBezTo>
                <a:cubicBezTo>
                  <a:pt x="257" y="76"/>
                  <a:pt x="299" y="36"/>
                  <a:pt x="299" y="36"/>
                </a:cubicBezTo>
                <a:lnTo>
                  <a:pt x="159" y="1"/>
                </a:lnTo>
                <a:close/>
              </a:path>
            </a:pathLst>
          </a:custGeom>
          <a:solidFill>
            <a:srgbClr val="BF9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20352;p42"/>
          <p:cNvCxnSpPr>
            <a:endCxn id="14" idx="2"/>
          </p:cNvCxnSpPr>
          <p:nvPr/>
        </p:nvCxnSpPr>
        <p:spPr>
          <a:xfrm>
            <a:off x="3607050" y="3013463"/>
            <a:ext cx="386400" cy="5400"/>
          </a:xfrm>
          <a:prstGeom prst="straightConnector1">
            <a:avLst/>
          </a:prstGeom>
          <a:noFill/>
          <a:ln w="9525" cap="flat" cmpd="sng">
            <a:solidFill>
              <a:schemeClr val="accent1"/>
            </a:solidFill>
            <a:prstDash val="solid"/>
            <a:round/>
            <a:headEnd type="none" w="med" len="med"/>
            <a:tailEnd type="diamond" w="med" len="med"/>
          </a:ln>
        </p:spPr>
      </p:cxnSp>
      <p:cxnSp>
        <p:nvCxnSpPr>
          <p:cNvPr id="44" name="Google Shape;20353;p42"/>
          <p:cNvCxnSpPr/>
          <p:nvPr/>
        </p:nvCxnSpPr>
        <p:spPr>
          <a:xfrm>
            <a:off x="5150550" y="3016163"/>
            <a:ext cx="386400" cy="5400"/>
          </a:xfrm>
          <a:prstGeom prst="straightConnector1">
            <a:avLst/>
          </a:prstGeom>
          <a:noFill/>
          <a:ln w="9525" cap="flat" cmpd="sng">
            <a:solidFill>
              <a:schemeClr val="accent1"/>
            </a:solidFill>
            <a:prstDash val="solid"/>
            <a:round/>
            <a:headEnd type="none" w="med" len="med"/>
            <a:tailEnd type="diamond" w="med" len="med"/>
          </a:ln>
        </p:spPr>
      </p:cxnSp>
      <p:grpSp>
        <p:nvGrpSpPr>
          <p:cNvPr id="45" name="Google Shape;20354;p42"/>
          <p:cNvGrpSpPr/>
          <p:nvPr/>
        </p:nvGrpSpPr>
        <p:grpSpPr>
          <a:xfrm>
            <a:off x="5823288" y="2795484"/>
            <a:ext cx="496017" cy="446878"/>
            <a:chOff x="4005411" y="2148262"/>
            <a:chExt cx="340367" cy="306627"/>
          </a:xfrm>
        </p:grpSpPr>
        <p:sp>
          <p:nvSpPr>
            <p:cNvPr id="46" name="Google Shape;20355;p42"/>
            <p:cNvSpPr/>
            <p:nvPr/>
          </p:nvSpPr>
          <p:spPr>
            <a:xfrm>
              <a:off x="4031983" y="2295303"/>
              <a:ext cx="95133" cy="95751"/>
            </a:xfrm>
            <a:custGeom>
              <a:avLst/>
              <a:gdLst/>
              <a:ahLst/>
              <a:cxnLst/>
              <a:rect l="l" t="t" r="r" b="b"/>
              <a:pathLst>
                <a:path w="3079" h="3099" extrusionOk="0">
                  <a:moveTo>
                    <a:pt x="861" y="517"/>
                  </a:moveTo>
                  <a:cubicBezTo>
                    <a:pt x="1152" y="517"/>
                    <a:pt x="1378" y="744"/>
                    <a:pt x="1378" y="1034"/>
                  </a:cubicBezTo>
                  <a:lnTo>
                    <a:pt x="1378" y="1333"/>
                  </a:lnTo>
                  <a:lnTo>
                    <a:pt x="971" y="920"/>
                  </a:lnTo>
                  <a:lnTo>
                    <a:pt x="746" y="1154"/>
                  </a:lnTo>
                  <a:lnTo>
                    <a:pt x="1161" y="1572"/>
                  </a:lnTo>
                  <a:lnTo>
                    <a:pt x="861" y="1572"/>
                  </a:lnTo>
                  <a:cubicBezTo>
                    <a:pt x="572" y="1572"/>
                    <a:pt x="324" y="1324"/>
                    <a:pt x="324" y="1034"/>
                  </a:cubicBezTo>
                  <a:lnTo>
                    <a:pt x="324" y="517"/>
                  </a:lnTo>
                  <a:close/>
                  <a:moveTo>
                    <a:pt x="2755" y="1209"/>
                  </a:moveTo>
                  <a:lnTo>
                    <a:pt x="2755" y="1722"/>
                  </a:lnTo>
                  <a:cubicBezTo>
                    <a:pt x="2755" y="2013"/>
                    <a:pt x="2529" y="2261"/>
                    <a:pt x="2238" y="2261"/>
                  </a:cubicBezTo>
                  <a:lnTo>
                    <a:pt x="1940" y="2261"/>
                  </a:lnTo>
                  <a:lnTo>
                    <a:pt x="2354" y="1843"/>
                  </a:lnTo>
                  <a:lnTo>
                    <a:pt x="2118" y="1614"/>
                  </a:lnTo>
                  <a:lnTo>
                    <a:pt x="1701" y="2023"/>
                  </a:lnTo>
                  <a:lnTo>
                    <a:pt x="1701" y="1725"/>
                  </a:lnTo>
                  <a:cubicBezTo>
                    <a:pt x="1701" y="1435"/>
                    <a:pt x="1949" y="1209"/>
                    <a:pt x="2238" y="1209"/>
                  </a:cubicBezTo>
                  <a:close/>
                  <a:moveTo>
                    <a:pt x="1378" y="1"/>
                  </a:moveTo>
                  <a:lnTo>
                    <a:pt x="1378" y="369"/>
                  </a:lnTo>
                  <a:cubicBezTo>
                    <a:pt x="1249" y="256"/>
                    <a:pt x="1059" y="195"/>
                    <a:pt x="861" y="195"/>
                  </a:cubicBezTo>
                  <a:lnTo>
                    <a:pt x="1" y="195"/>
                  </a:lnTo>
                  <a:lnTo>
                    <a:pt x="1" y="1034"/>
                  </a:lnTo>
                  <a:cubicBezTo>
                    <a:pt x="1" y="1503"/>
                    <a:pt x="393" y="1894"/>
                    <a:pt x="861" y="1894"/>
                  </a:cubicBezTo>
                  <a:lnTo>
                    <a:pt x="1378" y="1894"/>
                  </a:lnTo>
                  <a:lnTo>
                    <a:pt x="1378" y="3099"/>
                  </a:lnTo>
                  <a:lnTo>
                    <a:pt x="1701" y="3099"/>
                  </a:lnTo>
                  <a:lnTo>
                    <a:pt x="1701" y="2583"/>
                  </a:lnTo>
                  <a:lnTo>
                    <a:pt x="2238" y="2583"/>
                  </a:lnTo>
                  <a:cubicBezTo>
                    <a:pt x="2708" y="2583"/>
                    <a:pt x="3078" y="2192"/>
                    <a:pt x="3078" y="1722"/>
                  </a:cubicBezTo>
                  <a:lnTo>
                    <a:pt x="3078" y="884"/>
                  </a:lnTo>
                  <a:lnTo>
                    <a:pt x="2238" y="884"/>
                  </a:lnTo>
                  <a:cubicBezTo>
                    <a:pt x="2040" y="884"/>
                    <a:pt x="1851" y="942"/>
                    <a:pt x="1701" y="1058"/>
                  </a:cubicBezTo>
                  <a:lnTo>
                    <a:pt x="17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356;p42"/>
            <p:cNvSpPr/>
            <p:nvPr/>
          </p:nvSpPr>
          <p:spPr>
            <a:xfrm>
              <a:off x="4010725" y="2210922"/>
              <a:ext cx="329089" cy="201421"/>
            </a:xfrm>
            <a:custGeom>
              <a:avLst/>
              <a:gdLst/>
              <a:ahLst/>
              <a:cxnLst/>
              <a:rect l="l" t="t" r="r" b="b"/>
              <a:pathLst>
                <a:path w="10651" h="6519" extrusionOk="0">
                  <a:moveTo>
                    <a:pt x="4238" y="322"/>
                  </a:moveTo>
                  <a:lnTo>
                    <a:pt x="4947" y="1033"/>
                  </a:lnTo>
                  <a:lnTo>
                    <a:pt x="3338" y="1033"/>
                  </a:lnTo>
                  <a:lnTo>
                    <a:pt x="2628" y="322"/>
                  </a:lnTo>
                  <a:close/>
                  <a:moveTo>
                    <a:pt x="6303" y="322"/>
                  </a:moveTo>
                  <a:lnTo>
                    <a:pt x="7012" y="1033"/>
                  </a:lnTo>
                  <a:lnTo>
                    <a:pt x="5403" y="1033"/>
                  </a:lnTo>
                  <a:lnTo>
                    <a:pt x="4694" y="322"/>
                  </a:lnTo>
                  <a:close/>
                  <a:moveTo>
                    <a:pt x="8369" y="322"/>
                  </a:moveTo>
                  <a:lnTo>
                    <a:pt x="9078" y="1033"/>
                  </a:lnTo>
                  <a:lnTo>
                    <a:pt x="7468" y="1033"/>
                  </a:lnTo>
                  <a:lnTo>
                    <a:pt x="6759" y="322"/>
                  </a:lnTo>
                  <a:close/>
                  <a:moveTo>
                    <a:pt x="2066" y="541"/>
                  </a:moveTo>
                  <a:lnTo>
                    <a:pt x="2066" y="2066"/>
                  </a:lnTo>
                  <a:lnTo>
                    <a:pt x="563" y="2066"/>
                  </a:lnTo>
                  <a:lnTo>
                    <a:pt x="2066" y="541"/>
                  </a:lnTo>
                  <a:close/>
                  <a:moveTo>
                    <a:pt x="2389" y="541"/>
                  </a:moveTo>
                  <a:lnTo>
                    <a:pt x="3914" y="2066"/>
                  </a:lnTo>
                  <a:lnTo>
                    <a:pt x="2389" y="2066"/>
                  </a:lnTo>
                  <a:lnTo>
                    <a:pt x="2389" y="541"/>
                  </a:lnTo>
                  <a:close/>
                  <a:moveTo>
                    <a:pt x="5270" y="1355"/>
                  </a:moveTo>
                  <a:lnTo>
                    <a:pt x="5980" y="2066"/>
                  </a:lnTo>
                  <a:lnTo>
                    <a:pt x="4370" y="2066"/>
                  </a:lnTo>
                  <a:lnTo>
                    <a:pt x="3661" y="1355"/>
                  </a:lnTo>
                  <a:close/>
                  <a:moveTo>
                    <a:pt x="7336" y="1355"/>
                  </a:moveTo>
                  <a:lnTo>
                    <a:pt x="8045" y="2066"/>
                  </a:lnTo>
                  <a:lnTo>
                    <a:pt x="6436" y="2066"/>
                  </a:lnTo>
                  <a:lnTo>
                    <a:pt x="5727" y="1355"/>
                  </a:lnTo>
                  <a:close/>
                  <a:moveTo>
                    <a:pt x="9401" y="1355"/>
                  </a:moveTo>
                  <a:lnTo>
                    <a:pt x="10110" y="2066"/>
                  </a:lnTo>
                  <a:lnTo>
                    <a:pt x="8501" y="2066"/>
                  </a:lnTo>
                  <a:lnTo>
                    <a:pt x="7792" y="1355"/>
                  </a:lnTo>
                  <a:close/>
                  <a:moveTo>
                    <a:pt x="6196" y="2388"/>
                  </a:moveTo>
                  <a:lnTo>
                    <a:pt x="6196" y="4131"/>
                  </a:lnTo>
                  <a:lnTo>
                    <a:pt x="4455" y="4131"/>
                  </a:lnTo>
                  <a:lnTo>
                    <a:pt x="4455" y="2388"/>
                  </a:lnTo>
                  <a:close/>
                  <a:moveTo>
                    <a:pt x="8262" y="2388"/>
                  </a:moveTo>
                  <a:lnTo>
                    <a:pt x="8262" y="4131"/>
                  </a:lnTo>
                  <a:lnTo>
                    <a:pt x="6520" y="4131"/>
                  </a:lnTo>
                  <a:lnTo>
                    <a:pt x="6520" y="2388"/>
                  </a:lnTo>
                  <a:close/>
                  <a:moveTo>
                    <a:pt x="10327" y="2388"/>
                  </a:moveTo>
                  <a:lnTo>
                    <a:pt x="10327" y="4131"/>
                  </a:lnTo>
                  <a:lnTo>
                    <a:pt x="8585" y="4131"/>
                  </a:lnTo>
                  <a:lnTo>
                    <a:pt x="8585" y="2388"/>
                  </a:lnTo>
                  <a:close/>
                  <a:moveTo>
                    <a:pt x="4131" y="2388"/>
                  </a:moveTo>
                  <a:lnTo>
                    <a:pt x="4131" y="6197"/>
                  </a:lnTo>
                  <a:lnTo>
                    <a:pt x="324" y="6197"/>
                  </a:lnTo>
                  <a:lnTo>
                    <a:pt x="324" y="2388"/>
                  </a:lnTo>
                  <a:close/>
                  <a:moveTo>
                    <a:pt x="6196" y="4453"/>
                  </a:moveTo>
                  <a:lnTo>
                    <a:pt x="6196" y="6197"/>
                  </a:lnTo>
                  <a:lnTo>
                    <a:pt x="4455" y="6197"/>
                  </a:lnTo>
                  <a:lnTo>
                    <a:pt x="4455" y="4453"/>
                  </a:lnTo>
                  <a:close/>
                  <a:moveTo>
                    <a:pt x="8262" y="4453"/>
                  </a:moveTo>
                  <a:lnTo>
                    <a:pt x="8262" y="6197"/>
                  </a:lnTo>
                  <a:lnTo>
                    <a:pt x="6520" y="6197"/>
                  </a:lnTo>
                  <a:lnTo>
                    <a:pt x="6520" y="4453"/>
                  </a:lnTo>
                  <a:close/>
                  <a:moveTo>
                    <a:pt x="10327" y="4453"/>
                  </a:moveTo>
                  <a:lnTo>
                    <a:pt x="10327" y="6197"/>
                  </a:lnTo>
                  <a:lnTo>
                    <a:pt x="8585" y="6197"/>
                  </a:lnTo>
                  <a:lnTo>
                    <a:pt x="8585" y="4453"/>
                  </a:lnTo>
                  <a:close/>
                  <a:moveTo>
                    <a:pt x="2172" y="0"/>
                  </a:moveTo>
                  <a:lnTo>
                    <a:pt x="0" y="2150"/>
                  </a:lnTo>
                  <a:lnTo>
                    <a:pt x="0" y="6518"/>
                  </a:lnTo>
                  <a:lnTo>
                    <a:pt x="10651" y="6518"/>
                  </a:lnTo>
                  <a:lnTo>
                    <a:pt x="10651" y="2150"/>
                  </a:lnTo>
                  <a:lnTo>
                    <a:pt x="8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0357;p42"/>
            <p:cNvSpPr/>
            <p:nvPr/>
          </p:nvSpPr>
          <p:spPr>
            <a:xfrm>
              <a:off x="4172072" y="2297126"/>
              <a:ext cx="23050" cy="22988"/>
            </a:xfrm>
            <a:custGeom>
              <a:avLst/>
              <a:gdLst/>
              <a:ahLst/>
              <a:cxnLst/>
              <a:rect l="l" t="t" r="r" b="b"/>
              <a:pathLst>
                <a:path w="746" h="744" extrusionOk="0">
                  <a:moveTo>
                    <a:pt x="517" y="0"/>
                  </a:moveTo>
                  <a:lnTo>
                    <a:pt x="0" y="517"/>
                  </a:lnTo>
                  <a:lnTo>
                    <a:pt x="229" y="744"/>
                  </a:lnTo>
                  <a:lnTo>
                    <a:pt x="746" y="228"/>
                  </a:lnTo>
                  <a:lnTo>
                    <a:pt x="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358;p42"/>
            <p:cNvSpPr/>
            <p:nvPr/>
          </p:nvSpPr>
          <p:spPr>
            <a:xfrm>
              <a:off x="4150784" y="2286497"/>
              <a:ext cx="33709" cy="33616"/>
            </a:xfrm>
            <a:custGeom>
              <a:avLst/>
              <a:gdLst/>
              <a:ahLst/>
              <a:cxnLst/>
              <a:rect l="l" t="t" r="r" b="b"/>
              <a:pathLst>
                <a:path w="1091" h="1088" extrusionOk="0">
                  <a:moveTo>
                    <a:pt x="861" y="0"/>
                  </a:moveTo>
                  <a:lnTo>
                    <a:pt x="1" y="861"/>
                  </a:lnTo>
                  <a:lnTo>
                    <a:pt x="230" y="1088"/>
                  </a:lnTo>
                  <a:lnTo>
                    <a:pt x="1090" y="227"/>
                  </a:lnTo>
                  <a:lnTo>
                    <a:pt x="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359;p42"/>
            <p:cNvSpPr/>
            <p:nvPr/>
          </p:nvSpPr>
          <p:spPr>
            <a:xfrm>
              <a:off x="4235875" y="2297126"/>
              <a:ext cx="23050" cy="22988"/>
            </a:xfrm>
            <a:custGeom>
              <a:avLst/>
              <a:gdLst/>
              <a:ahLst/>
              <a:cxnLst/>
              <a:rect l="l" t="t" r="r" b="b"/>
              <a:pathLst>
                <a:path w="746" h="744" extrusionOk="0">
                  <a:moveTo>
                    <a:pt x="517" y="0"/>
                  </a:moveTo>
                  <a:lnTo>
                    <a:pt x="1" y="517"/>
                  </a:lnTo>
                  <a:lnTo>
                    <a:pt x="230" y="744"/>
                  </a:lnTo>
                  <a:lnTo>
                    <a:pt x="746" y="228"/>
                  </a:lnTo>
                  <a:lnTo>
                    <a:pt x="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360;p42"/>
            <p:cNvSpPr/>
            <p:nvPr/>
          </p:nvSpPr>
          <p:spPr>
            <a:xfrm>
              <a:off x="4214618" y="2286497"/>
              <a:ext cx="33678" cy="33616"/>
            </a:xfrm>
            <a:custGeom>
              <a:avLst/>
              <a:gdLst/>
              <a:ahLst/>
              <a:cxnLst/>
              <a:rect l="l" t="t" r="r" b="b"/>
              <a:pathLst>
                <a:path w="1090" h="1088" extrusionOk="0">
                  <a:moveTo>
                    <a:pt x="861" y="0"/>
                  </a:moveTo>
                  <a:lnTo>
                    <a:pt x="0" y="861"/>
                  </a:lnTo>
                  <a:lnTo>
                    <a:pt x="229" y="1088"/>
                  </a:lnTo>
                  <a:lnTo>
                    <a:pt x="1090" y="227"/>
                  </a:lnTo>
                  <a:lnTo>
                    <a:pt x="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61;p42"/>
            <p:cNvSpPr/>
            <p:nvPr/>
          </p:nvSpPr>
          <p:spPr>
            <a:xfrm>
              <a:off x="4299710" y="2297126"/>
              <a:ext cx="23050" cy="22988"/>
            </a:xfrm>
            <a:custGeom>
              <a:avLst/>
              <a:gdLst/>
              <a:ahLst/>
              <a:cxnLst/>
              <a:rect l="l" t="t" r="r" b="b"/>
              <a:pathLst>
                <a:path w="746" h="744" extrusionOk="0">
                  <a:moveTo>
                    <a:pt x="516" y="0"/>
                  </a:moveTo>
                  <a:lnTo>
                    <a:pt x="0" y="517"/>
                  </a:lnTo>
                  <a:lnTo>
                    <a:pt x="229" y="744"/>
                  </a:lnTo>
                  <a:lnTo>
                    <a:pt x="745" y="228"/>
                  </a:lnTo>
                  <a:lnTo>
                    <a:pt x="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62;p42"/>
            <p:cNvSpPr/>
            <p:nvPr/>
          </p:nvSpPr>
          <p:spPr>
            <a:xfrm>
              <a:off x="4278421" y="2286497"/>
              <a:ext cx="33709" cy="33616"/>
            </a:xfrm>
            <a:custGeom>
              <a:avLst/>
              <a:gdLst/>
              <a:ahLst/>
              <a:cxnLst/>
              <a:rect l="l" t="t" r="r" b="b"/>
              <a:pathLst>
                <a:path w="1091" h="1088" extrusionOk="0">
                  <a:moveTo>
                    <a:pt x="861" y="0"/>
                  </a:moveTo>
                  <a:lnTo>
                    <a:pt x="1" y="861"/>
                  </a:lnTo>
                  <a:lnTo>
                    <a:pt x="230" y="1088"/>
                  </a:lnTo>
                  <a:lnTo>
                    <a:pt x="1090" y="227"/>
                  </a:lnTo>
                  <a:lnTo>
                    <a:pt x="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363;p42"/>
            <p:cNvSpPr/>
            <p:nvPr/>
          </p:nvSpPr>
          <p:spPr>
            <a:xfrm>
              <a:off x="4172072" y="2360929"/>
              <a:ext cx="23050" cy="23019"/>
            </a:xfrm>
            <a:custGeom>
              <a:avLst/>
              <a:gdLst/>
              <a:ahLst/>
              <a:cxnLst/>
              <a:rect l="l" t="t" r="r" b="b"/>
              <a:pathLst>
                <a:path w="746" h="745" extrusionOk="0">
                  <a:moveTo>
                    <a:pt x="517" y="1"/>
                  </a:moveTo>
                  <a:lnTo>
                    <a:pt x="0" y="517"/>
                  </a:lnTo>
                  <a:lnTo>
                    <a:pt x="229" y="744"/>
                  </a:lnTo>
                  <a:lnTo>
                    <a:pt x="746" y="228"/>
                  </a:lnTo>
                  <a:lnTo>
                    <a:pt x="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364;p42"/>
            <p:cNvSpPr/>
            <p:nvPr/>
          </p:nvSpPr>
          <p:spPr>
            <a:xfrm>
              <a:off x="4150784" y="2350301"/>
              <a:ext cx="33709" cy="33647"/>
            </a:xfrm>
            <a:custGeom>
              <a:avLst/>
              <a:gdLst/>
              <a:ahLst/>
              <a:cxnLst/>
              <a:rect l="l" t="t" r="r" b="b"/>
              <a:pathLst>
                <a:path w="1091" h="1089" extrusionOk="0">
                  <a:moveTo>
                    <a:pt x="861" y="1"/>
                  </a:moveTo>
                  <a:lnTo>
                    <a:pt x="1" y="861"/>
                  </a:lnTo>
                  <a:lnTo>
                    <a:pt x="230" y="1088"/>
                  </a:lnTo>
                  <a:lnTo>
                    <a:pt x="1090" y="228"/>
                  </a:lnTo>
                  <a:lnTo>
                    <a:pt x="8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365;p42"/>
            <p:cNvSpPr/>
            <p:nvPr/>
          </p:nvSpPr>
          <p:spPr>
            <a:xfrm>
              <a:off x="4235875" y="2360929"/>
              <a:ext cx="23050" cy="23019"/>
            </a:xfrm>
            <a:custGeom>
              <a:avLst/>
              <a:gdLst/>
              <a:ahLst/>
              <a:cxnLst/>
              <a:rect l="l" t="t" r="r" b="b"/>
              <a:pathLst>
                <a:path w="746" h="745" extrusionOk="0">
                  <a:moveTo>
                    <a:pt x="517" y="1"/>
                  </a:moveTo>
                  <a:lnTo>
                    <a:pt x="1" y="517"/>
                  </a:lnTo>
                  <a:lnTo>
                    <a:pt x="230" y="744"/>
                  </a:lnTo>
                  <a:lnTo>
                    <a:pt x="746" y="228"/>
                  </a:lnTo>
                  <a:lnTo>
                    <a:pt x="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366;p42"/>
            <p:cNvSpPr/>
            <p:nvPr/>
          </p:nvSpPr>
          <p:spPr>
            <a:xfrm>
              <a:off x="4214618" y="2350301"/>
              <a:ext cx="33678" cy="33647"/>
            </a:xfrm>
            <a:custGeom>
              <a:avLst/>
              <a:gdLst/>
              <a:ahLst/>
              <a:cxnLst/>
              <a:rect l="l" t="t" r="r" b="b"/>
              <a:pathLst>
                <a:path w="1090" h="1089" extrusionOk="0">
                  <a:moveTo>
                    <a:pt x="861" y="1"/>
                  </a:moveTo>
                  <a:lnTo>
                    <a:pt x="0" y="861"/>
                  </a:lnTo>
                  <a:lnTo>
                    <a:pt x="229" y="1088"/>
                  </a:lnTo>
                  <a:lnTo>
                    <a:pt x="1090" y="228"/>
                  </a:lnTo>
                  <a:lnTo>
                    <a:pt x="8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367;p42"/>
            <p:cNvSpPr/>
            <p:nvPr/>
          </p:nvSpPr>
          <p:spPr>
            <a:xfrm>
              <a:off x="4299710" y="2360898"/>
              <a:ext cx="23050" cy="22988"/>
            </a:xfrm>
            <a:custGeom>
              <a:avLst/>
              <a:gdLst/>
              <a:ahLst/>
              <a:cxnLst/>
              <a:rect l="l" t="t" r="r" b="b"/>
              <a:pathLst>
                <a:path w="746" h="744" extrusionOk="0">
                  <a:moveTo>
                    <a:pt x="516" y="0"/>
                  </a:moveTo>
                  <a:lnTo>
                    <a:pt x="0" y="516"/>
                  </a:lnTo>
                  <a:lnTo>
                    <a:pt x="229" y="744"/>
                  </a:lnTo>
                  <a:lnTo>
                    <a:pt x="745" y="227"/>
                  </a:lnTo>
                  <a:lnTo>
                    <a:pt x="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368;p42"/>
            <p:cNvSpPr/>
            <p:nvPr/>
          </p:nvSpPr>
          <p:spPr>
            <a:xfrm>
              <a:off x="4278421" y="2350301"/>
              <a:ext cx="33709" cy="33647"/>
            </a:xfrm>
            <a:custGeom>
              <a:avLst/>
              <a:gdLst/>
              <a:ahLst/>
              <a:cxnLst/>
              <a:rect l="l" t="t" r="r" b="b"/>
              <a:pathLst>
                <a:path w="1091" h="1089" extrusionOk="0">
                  <a:moveTo>
                    <a:pt x="861" y="1"/>
                  </a:moveTo>
                  <a:lnTo>
                    <a:pt x="1" y="861"/>
                  </a:lnTo>
                  <a:lnTo>
                    <a:pt x="230" y="1088"/>
                  </a:lnTo>
                  <a:lnTo>
                    <a:pt x="1090" y="228"/>
                  </a:lnTo>
                  <a:lnTo>
                    <a:pt x="8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369;p42"/>
            <p:cNvSpPr/>
            <p:nvPr/>
          </p:nvSpPr>
          <p:spPr>
            <a:xfrm>
              <a:off x="4069214" y="2444909"/>
              <a:ext cx="276564" cy="9980"/>
            </a:xfrm>
            <a:custGeom>
              <a:avLst/>
              <a:gdLst/>
              <a:ahLst/>
              <a:cxnLst/>
              <a:rect l="l" t="t" r="r" b="b"/>
              <a:pathLst>
                <a:path w="8951" h="323" extrusionOk="0">
                  <a:moveTo>
                    <a:pt x="1" y="1"/>
                  </a:moveTo>
                  <a:lnTo>
                    <a:pt x="1" y="322"/>
                  </a:lnTo>
                  <a:lnTo>
                    <a:pt x="8951" y="322"/>
                  </a:lnTo>
                  <a:lnTo>
                    <a:pt x="89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370;p42"/>
            <p:cNvSpPr/>
            <p:nvPr/>
          </p:nvSpPr>
          <p:spPr>
            <a:xfrm>
              <a:off x="4207481" y="2423651"/>
              <a:ext cx="74494" cy="9949"/>
            </a:xfrm>
            <a:custGeom>
              <a:avLst/>
              <a:gdLst/>
              <a:ahLst/>
              <a:cxnLst/>
              <a:rect l="l" t="t" r="r" b="b"/>
              <a:pathLst>
                <a:path w="2411" h="322" extrusionOk="0">
                  <a:moveTo>
                    <a:pt x="1" y="0"/>
                  </a:moveTo>
                  <a:lnTo>
                    <a:pt x="1" y="322"/>
                  </a:lnTo>
                  <a:lnTo>
                    <a:pt x="2410" y="322"/>
                  </a:lnTo>
                  <a:lnTo>
                    <a:pt x="24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71;p42"/>
            <p:cNvSpPr/>
            <p:nvPr/>
          </p:nvSpPr>
          <p:spPr>
            <a:xfrm>
              <a:off x="4005411" y="2423651"/>
              <a:ext cx="191472" cy="9949"/>
            </a:xfrm>
            <a:custGeom>
              <a:avLst/>
              <a:gdLst/>
              <a:ahLst/>
              <a:cxnLst/>
              <a:rect l="l" t="t" r="r" b="b"/>
              <a:pathLst>
                <a:path w="6197" h="322" extrusionOk="0">
                  <a:moveTo>
                    <a:pt x="0" y="0"/>
                  </a:moveTo>
                  <a:lnTo>
                    <a:pt x="0" y="322"/>
                  </a:lnTo>
                  <a:lnTo>
                    <a:pt x="6196" y="322"/>
                  </a:lnTo>
                  <a:lnTo>
                    <a:pt x="6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372;p42"/>
            <p:cNvSpPr/>
            <p:nvPr/>
          </p:nvSpPr>
          <p:spPr>
            <a:xfrm>
              <a:off x="4005504" y="2151660"/>
              <a:ext cx="42422" cy="42577"/>
            </a:xfrm>
            <a:custGeom>
              <a:avLst/>
              <a:gdLst/>
              <a:ahLst/>
              <a:cxnLst/>
              <a:rect l="l" t="t" r="r" b="b"/>
              <a:pathLst>
                <a:path w="1373" h="1378" extrusionOk="0">
                  <a:moveTo>
                    <a:pt x="686" y="509"/>
                  </a:moveTo>
                  <a:cubicBezTo>
                    <a:pt x="787" y="509"/>
                    <a:pt x="870" y="591"/>
                    <a:pt x="870" y="691"/>
                  </a:cubicBezTo>
                  <a:cubicBezTo>
                    <a:pt x="870" y="793"/>
                    <a:pt x="787" y="875"/>
                    <a:pt x="686" y="875"/>
                  </a:cubicBezTo>
                  <a:cubicBezTo>
                    <a:pt x="586" y="875"/>
                    <a:pt x="503" y="793"/>
                    <a:pt x="503" y="691"/>
                  </a:cubicBezTo>
                  <a:cubicBezTo>
                    <a:pt x="503" y="591"/>
                    <a:pt x="586" y="509"/>
                    <a:pt x="686" y="509"/>
                  </a:cubicBezTo>
                  <a:close/>
                  <a:moveTo>
                    <a:pt x="513" y="1"/>
                  </a:moveTo>
                  <a:lnTo>
                    <a:pt x="513" y="209"/>
                  </a:lnTo>
                  <a:cubicBezTo>
                    <a:pt x="493" y="216"/>
                    <a:pt x="477" y="226"/>
                    <a:pt x="457" y="235"/>
                  </a:cubicBezTo>
                  <a:lnTo>
                    <a:pt x="281" y="56"/>
                  </a:lnTo>
                  <a:lnTo>
                    <a:pt x="56" y="285"/>
                  </a:lnTo>
                  <a:lnTo>
                    <a:pt x="235" y="467"/>
                  </a:lnTo>
                  <a:cubicBezTo>
                    <a:pt x="224" y="486"/>
                    <a:pt x="217" y="493"/>
                    <a:pt x="209" y="536"/>
                  </a:cubicBezTo>
                  <a:lnTo>
                    <a:pt x="1" y="536"/>
                  </a:lnTo>
                  <a:lnTo>
                    <a:pt x="1" y="860"/>
                  </a:lnTo>
                  <a:lnTo>
                    <a:pt x="209" y="860"/>
                  </a:lnTo>
                  <a:cubicBezTo>
                    <a:pt x="216" y="886"/>
                    <a:pt x="224" y="901"/>
                    <a:pt x="233" y="922"/>
                  </a:cubicBezTo>
                  <a:lnTo>
                    <a:pt x="54" y="1096"/>
                  </a:lnTo>
                  <a:lnTo>
                    <a:pt x="281" y="1321"/>
                  </a:lnTo>
                  <a:lnTo>
                    <a:pt x="453" y="1144"/>
                  </a:lnTo>
                  <a:cubicBezTo>
                    <a:pt x="474" y="1154"/>
                    <a:pt x="491" y="1161"/>
                    <a:pt x="512" y="1170"/>
                  </a:cubicBezTo>
                  <a:lnTo>
                    <a:pt x="512" y="1378"/>
                  </a:lnTo>
                  <a:lnTo>
                    <a:pt x="835" y="1378"/>
                  </a:lnTo>
                  <a:lnTo>
                    <a:pt x="835" y="1170"/>
                  </a:lnTo>
                  <a:cubicBezTo>
                    <a:pt x="878" y="1163"/>
                    <a:pt x="882" y="1154"/>
                    <a:pt x="904" y="1144"/>
                  </a:cubicBezTo>
                  <a:lnTo>
                    <a:pt x="1085" y="1321"/>
                  </a:lnTo>
                  <a:lnTo>
                    <a:pt x="1314" y="1094"/>
                  </a:lnTo>
                  <a:lnTo>
                    <a:pt x="1138" y="922"/>
                  </a:lnTo>
                  <a:cubicBezTo>
                    <a:pt x="1149" y="903"/>
                    <a:pt x="1157" y="886"/>
                    <a:pt x="1164" y="863"/>
                  </a:cubicBezTo>
                  <a:lnTo>
                    <a:pt x="1372" y="863"/>
                  </a:lnTo>
                  <a:lnTo>
                    <a:pt x="1372" y="541"/>
                  </a:lnTo>
                  <a:lnTo>
                    <a:pt x="1164" y="541"/>
                  </a:lnTo>
                  <a:cubicBezTo>
                    <a:pt x="1157" y="498"/>
                    <a:pt x="1147" y="493"/>
                    <a:pt x="1138" y="473"/>
                  </a:cubicBezTo>
                  <a:lnTo>
                    <a:pt x="1317" y="292"/>
                  </a:lnTo>
                  <a:lnTo>
                    <a:pt x="1088" y="61"/>
                  </a:lnTo>
                  <a:lnTo>
                    <a:pt x="906" y="238"/>
                  </a:lnTo>
                  <a:cubicBezTo>
                    <a:pt x="887" y="226"/>
                    <a:pt x="880" y="218"/>
                    <a:pt x="837" y="209"/>
                  </a:cubicBez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373;p42"/>
            <p:cNvSpPr/>
            <p:nvPr/>
          </p:nvSpPr>
          <p:spPr>
            <a:xfrm>
              <a:off x="4058586" y="2157747"/>
              <a:ext cx="105731" cy="31237"/>
            </a:xfrm>
            <a:custGeom>
              <a:avLst/>
              <a:gdLst/>
              <a:ahLst/>
              <a:cxnLst/>
              <a:rect l="l" t="t" r="r" b="b"/>
              <a:pathLst>
                <a:path w="3422" h="1011" extrusionOk="0">
                  <a:moveTo>
                    <a:pt x="1549" y="322"/>
                  </a:moveTo>
                  <a:lnTo>
                    <a:pt x="1549" y="689"/>
                  </a:lnTo>
                  <a:lnTo>
                    <a:pt x="324" y="689"/>
                  </a:lnTo>
                  <a:lnTo>
                    <a:pt x="324" y="322"/>
                  </a:lnTo>
                  <a:close/>
                  <a:moveTo>
                    <a:pt x="3098" y="322"/>
                  </a:moveTo>
                  <a:lnTo>
                    <a:pt x="3098" y="689"/>
                  </a:lnTo>
                  <a:lnTo>
                    <a:pt x="1873" y="689"/>
                  </a:lnTo>
                  <a:lnTo>
                    <a:pt x="1873" y="322"/>
                  </a:lnTo>
                  <a:close/>
                  <a:moveTo>
                    <a:pt x="0" y="0"/>
                  </a:moveTo>
                  <a:lnTo>
                    <a:pt x="0" y="1010"/>
                  </a:lnTo>
                  <a:lnTo>
                    <a:pt x="3422" y="101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374;p42"/>
            <p:cNvSpPr/>
            <p:nvPr/>
          </p:nvSpPr>
          <p:spPr>
            <a:xfrm>
              <a:off x="4314231" y="2148262"/>
              <a:ext cx="31237" cy="45728"/>
            </a:xfrm>
            <a:custGeom>
              <a:avLst/>
              <a:gdLst/>
              <a:ahLst/>
              <a:cxnLst/>
              <a:rect l="l" t="t" r="r" b="b"/>
              <a:pathLst>
                <a:path w="1011" h="1480" extrusionOk="0">
                  <a:moveTo>
                    <a:pt x="504" y="583"/>
                  </a:moveTo>
                  <a:cubicBezTo>
                    <a:pt x="611" y="758"/>
                    <a:pt x="688" y="918"/>
                    <a:pt x="688" y="972"/>
                  </a:cubicBezTo>
                  <a:cubicBezTo>
                    <a:pt x="688" y="1073"/>
                    <a:pt x="606" y="1154"/>
                    <a:pt x="504" y="1154"/>
                  </a:cubicBezTo>
                  <a:cubicBezTo>
                    <a:pt x="404" y="1154"/>
                    <a:pt x="322" y="1073"/>
                    <a:pt x="322" y="972"/>
                  </a:cubicBezTo>
                  <a:cubicBezTo>
                    <a:pt x="322" y="920"/>
                    <a:pt x="399" y="758"/>
                    <a:pt x="504" y="583"/>
                  </a:cubicBezTo>
                  <a:close/>
                  <a:moveTo>
                    <a:pt x="504" y="1"/>
                  </a:moveTo>
                  <a:lnTo>
                    <a:pt x="372" y="194"/>
                  </a:lnTo>
                  <a:cubicBezTo>
                    <a:pt x="284" y="319"/>
                    <a:pt x="0" y="750"/>
                    <a:pt x="0" y="973"/>
                  </a:cubicBezTo>
                  <a:cubicBezTo>
                    <a:pt x="0" y="1252"/>
                    <a:pt x="225" y="1479"/>
                    <a:pt x="504" y="1479"/>
                  </a:cubicBezTo>
                  <a:cubicBezTo>
                    <a:pt x="785" y="1479"/>
                    <a:pt x="1010" y="1254"/>
                    <a:pt x="1010" y="973"/>
                  </a:cubicBezTo>
                  <a:cubicBezTo>
                    <a:pt x="1010" y="750"/>
                    <a:pt x="725" y="319"/>
                    <a:pt x="639" y="194"/>
                  </a:cubicBezTo>
                  <a:lnTo>
                    <a:pt x="5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375;p42"/>
            <p:cNvSpPr/>
            <p:nvPr/>
          </p:nvSpPr>
          <p:spPr>
            <a:xfrm>
              <a:off x="4196852" y="2157747"/>
              <a:ext cx="105762" cy="31237"/>
            </a:xfrm>
            <a:custGeom>
              <a:avLst/>
              <a:gdLst/>
              <a:ahLst/>
              <a:cxnLst/>
              <a:rect l="l" t="t" r="r" b="b"/>
              <a:pathLst>
                <a:path w="3423" h="1011" extrusionOk="0">
                  <a:moveTo>
                    <a:pt x="2066" y="322"/>
                  </a:moveTo>
                  <a:lnTo>
                    <a:pt x="2066" y="689"/>
                  </a:lnTo>
                  <a:lnTo>
                    <a:pt x="324" y="689"/>
                  </a:lnTo>
                  <a:lnTo>
                    <a:pt x="324" y="322"/>
                  </a:lnTo>
                  <a:close/>
                  <a:moveTo>
                    <a:pt x="3098" y="322"/>
                  </a:moveTo>
                  <a:lnTo>
                    <a:pt x="3098" y="689"/>
                  </a:lnTo>
                  <a:lnTo>
                    <a:pt x="2389" y="689"/>
                  </a:lnTo>
                  <a:lnTo>
                    <a:pt x="2389" y="322"/>
                  </a:lnTo>
                  <a:close/>
                  <a:moveTo>
                    <a:pt x="0" y="0"/>
                  </a:moveTo>
                  <a:lnTo>
                    <a:pt x="0" y="1010"/>
                  </a:lnTo>
                  <a:lnTo>
                    <a:pt x="3422" y="1010"/>
                  </a:lnTo>
                  <a:lnTo>
                    <a:pt x="3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6186823"/>
      </p:ext>
    </p:extLst>
  </p:cSld>
  <p:clrMapOvr>
    <a:masterClrMapping/>
  </p:clrMapOvr>
  <p:transition>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p:nvPr/>
        </p:nvSpPr>
        <p:spPr>
          <a:xfrm>
            <a:off x="97882" y="1254463"/>
            <a:ext cx="6368969" cy="2943153"/>
          </a:xfrm>
          <a:prstGeom prst="rect">
            <a:avLst/>
          </a:prstGeom>
          <a:solidFill>
            <a:srgbClr val="D8D8D8"/>
          </a:solidFill>
          <a:ln w="25400" cap="flat" cmpd="sng">
            <a:solidFill>
              <a:srgbClr val="B1B1B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129" name="Google Shape;129;p6"/>
          <p:cNvCxnSpPr/>
          <p:nvPr/>
        </p:nvCxnSpPr>
        <p:spPr>
          <a:xfrm>
            <a:off x="4569600" y="4381983"/>
            <a:ext cx="4574400" cy="0"/>
          </a:xfrm>
          <a:prstGeom prst="straightConnector1">
            <a:avLst/>
          </a:prstGeom>
          <a:noFill/>
          <a:ln w="9525" cap="flat" cmpd="sng">
            <a:solidFill>
              <a:srgbClr val="434343"/>
            </a:solidFill>
            <a:prstDash val="solid"/>
            <a:round/>
            <a:headEnd type="none" w="sm" len="sm"/>
            <a:tailEnd type="none" w="sm" len="sm"/>
          </a:ln>
        </p:spPr>
      </p:cxnSp>
      <p:sp>
        <p:nvSpPr>
          <p:cNvPr id="130" name="Google Shape;130;p6"/>
          <p:cNvSpPr/>
          <p:nvPr/>
        </p:nvSpPr>
        <p:spPr>
          <a:xfrm>
            <a:off x="1001892" y="1578629"/>
            <a:ext cx="6368968" cy="1808147"/>
          </a:xfrm>
          <a:prstGeom prst="rect">
            <a:avLst/>
          </a:prstGeom>
          <a:noFill/>
          <a:ln>
            <a:noFill/>
          </a:ln>
        </p:spPr>
        <p:txBody>
          <a:bodyPr spcFirstLastPara="1" wrap="square" lIns="91425" tIns="45700" rIns="91425" bIns="45700" anchor="t" anchorCtr="0">
            <a:spAutoFit/>
          </a:bodyPr>
          <a:lstStyle/>
          <a:p>
            <a:pPr marL="285750" indent="-285750">
              <a:lnSpc>
                <a:spcPct val="150000"/>
              </a:lnSpc>
              <a:buFont typeface="Wingdings" panose="05000000000000000000" pitchFamily="2" charset="2"/>
              <a:buChar char="q"/>
            </a:pPr>
            <a:r>
              <a:rPr lang="vi-VN" sz="1300" dirty="0">
                <a:latin typeface="Times New Roman" panose="02020603050405020304" pitchFamily="18" charset="0"/>
                <a:cs typeface="Times New Roman" panose="02020603050405020304" pitchFamily="18" charset="0"/>
              </a:rPr>
              <a:t>Để hiểu được thuật toán, trước tiên ta cần tìm hiểu về </a:t>
            </a:r>
          </a:p>
          <a:p>
            <a:pPr marL="285750" lvl="4" indent="-285750">
              <a:lnSpc>
                <a:spcPct val="150000"/>
              </a:lnSpc>
              <a:buFont typeface="Wingdings" panose="05000000000000000000" pitchFamily="2" charset="2"/>
              <a:buChar char="Ø"/>
            </a:pPr>
            <a:r>
              <a:rPr lang="en-US" sz="1300" dirty="0" smtClean="0">
                <a:latin typeface="Times New Roman" panose="02020603050405020304" pitchFamily="18" charset="0"/>
                <a:cs typeface="Times New Roman" panose="02020603050405020304" pitchFamily="18" charset="0"/>
              </a:rPr>
              <a:t>Adjacency </a:t>
            </a:r>
            <a:r>
              <a:rPr lang="en-US" sz="1300" dirty="0">
                <a:latin typeface="Times New Roman" panose="02020603050405020304" pitchFamily="18" charset="0"/>
                <a:cs typeface="Times New Roman" panose="02020603050405020304" pitchFamily="18" charset="0"/>
              </a:rPr>
              <a:t>Matrix (</a:t>
            </a:r>
            <a:r>
              <a:rPr lang="en-US" sz="1300" dirty="0" smtClean="0">
                <a:latin typeface="Times New Roman" panose="02020603050405020304" pitchFamily="18" charset="0"/>
                <a:cs typeface="Times New Roman" panose="02020603050405020304" pitchFamily="18" charset="0"/>
              </a:rPr>
              <a:t>A)</a:t>
            </a:r>
            <a:endParaRPr lang="vi-VN" sz="1300" dirty="0" smtClean="0">
              <a:latin typeface="Times New Roman" panose="02020603050405020304" pitchFamily="18" charset="0"/>
              <a:cs typeface="Times New Roman" panose="02020603050405020304" pitchFamily="18" charset="0"/>
            </a:endParaRPr>
          </a:p>
          <a:p>
            <a:pPr marL="285750" lvl="4" indent="-285750">
              <a:lnSpc>
                <a:spcPct val="150000"/>
              </a:lnSpc>
              <a:buFont typeface="Wingdings" panose="05000000000000000000" pitchFamily="2" charset="2"/>
              <a:buChar char="Ø"/>
            </a:pPr>
            <a:r>
              <a:rPr lang="en-US" sz="1300" dirty="0" smtClean="0">
                <a:latin typeface="Times New Roman" panose="02020603050405020304" pitchFamily="18" charset="0"/>
                <a:cs typeface="Times New Roman" panose="02020603050405020304" pitchFamily="18" charset="0"/>
              </a:rPr>
              <a:t>Degree </a:t>
            </a:r>
            <a:r>
              <a:rPr lang="en-US" sz="1300" dirty="0">
                <a:latin typeface="Times New Roman" panose="02020603050405020304" pitchFamily="18" charset="0"/>
                <a:cs typeface="Times New Roman" panose="02020603050405020304" pitchFamily="18" charset="0"/>
              </a:rPr>
              <a:t>Matrix (</a:t>
            </a:r>
            <a:r>
              <a:rPr lang="en-US" sz="1300" dirty="0" smtClean="0">
                <a:latin typeface="Times New Roman" panose="02020603050405020304" pitchFamily="18" charset="0"/>
                <a:cs typeface="Times New Roman" panose="02020603050405020304" pitchFamily="18" charset="0"/>
              </a:rPr>
              <a:t>D)</a:t>
            </a:r>
            <a:endParaRPr lang="vi-VN" sz="1300" dirty="0" smtClean="0">
              <a:latin typeface="Times New Roman" panose="02020603050405020304" pitchFamily="18" charset="0"/>
              <a:cs typeface="Times New Roman" panose="02020603050405020304" pitchFamily="18" charset="0"/>
            </a:endParaRPr>
          </a:p>
          <a:p>
            <a:pPr marL="285750" lvl="4" indent="-285750">
              <a:lnSpc>
                <a:spcPct val="150000"/>
              </a:lnSpc>
              <a:buFont typeface="Wingdings" panose="05000000000000000000" pitchFamily="2" charset="2"/>
              <a:buChar char="Ø"/>
            </a:pPr>
            <a:r>
              <a:rPr lang="en-US" sz="1300" dirty="0" smtClean="0">
                <a:latin typeface="Times New Roman" panose="02020603050405020304" pitchFamily="18" charset="0"/>
                <a:cs typeface="Times New Roman" panose="02020603050405020304" pitchFamily="18" charset="0"/>
              </a:rPr>
              <a:t>Cut</a:t>
            </a:r>
            <a:endParaRPr lang="vi-VN" sz="1300" dirty="0">
              <a:latin typeface="Times New Roman" panose="02020603050405020304" pitchFamily="18" charset="0"/>
              <a:cs typeface="Times New Roman" panose="02020603050405020304" pitchFamily="18" charset="0"/>
            </a:endParaRPr>
          </a:p>
          <a:p>
            <a:pPr marL="285750" lvl="4" indent="-285750">
              <a:lnSpc>
                <a:spcPct val="150000"/>
              </a:lnSpc>
              <a:buFont typeface="Wingdings" panose="05000000000000000000" pitchFamily="2" charset="2"/>
              <a:buChar char="Ø"/>
            </a:pPr>
            <a:r>
              <a:rPr lang="en-US" sz="1300" dirty="0" smtClean="0">
                <a:latin typeface="Times New Roman" panose="02020603050405020304" pitchFamily="18" charset="0"/>
                <a:cs typeface="Times New Roman" panose="02020603050405020304" pitchFamily="18" charset="0"/>
              </a:rPr>
              <a:t>K</a:t>
            </a:r>
            <a:r>
              <a:rPr lang="vi-VN" sz="1300" dirty="0" smtClean="0">
                <a:latin typeface="Times New Roman" panose="02020603050405020304" pitchFamily="18" charset="0"/>
                <a:cs typeface="Times New Roman" panose="02020603050405020304" pitchFamily="18" charset="0"/>
              </a:rPr>
              <a:t>-</a:t>
            </a:r>
            <a:r>
              <a:rPr lang="en-US" sz="1300" dirty="0" smtClean="0">
                <a:latin typeface="Times New Roman" panose="02020603050405020304" pitchFamily="18" charset="0"/>
                <a:cs typeface="Times New Roman" panose="02020603050405020304" pitchFamily="18" charset="0"/>
              </a:rPr>
              <a:t>means</a:t>
            </a:r>
            <a:endParaRPr lang="en-US" sz="1300" dirty="0">
              <a:latin typeface="Times New Roman" panose="02020603050405020304" pitchFamily="18" charset="0"/>
              <a:cs typeface="Times New Roman" panose="02020603050405020304" pitchFamily="18" charset="0"/>
            </a:endParaRPr>
          </a:p>
          <a:p>
            <a:endParaRPr lang="en-US" dirty="0"/>
          </a:p>
        </p:txBody>
      </p:sp>
      <p:sp>
        <p:nvSpPr>
          <p:cNvPr id="131" name="Google Shape;131;p6"/>
          <p:cNvSpPr/>
          <p:nvPr/>
        </p:nvSpPr>
        <p:spPr>
          <a:xfrm>
            <a:off x="6235948" y="3845329"/>
            <a:ext cx="1738470" cy="316230"/>
          </a:xfrm>
          <a:prstGeom prst="rect">
            <a:avLst/>
          </a:prstGeom>
          <a:solidFill>
            <a:schemeClr val="accent1"/>
          </a:solidFill>
          <a:ln w="25400" cap="flat" cmpd="sng">
            <a:solidFill>
              <a:srgbClr val="B1B1B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 name="Title 1"/>
          <p:cNvSpPr>
            <a:spLocks noGrp="1"/>
          </p:cNvSpPr>
          <p:nvPr>
            <p:ph type="ctrTitle"/>
          </p:nvPr>
        </p:nvSpPr>
        <p:spPr/>
        <p:txBody>
          <a:bodyPr/>
          <a:lstStyle/>
          <a:p>
            <a:r>
              <a:rPr lang="vi-VN" dirty="0" smtClean="0"/>
              <a:t>Giới thiệu</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27" y="1436983"/>
            <a:ext cx="2638425" cy="1733550"/>
          </a:xfrm>
          <a:prstGeom prst="rect">
            <a:avLst/>
          </a:prstGeom>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base">
                                        <p:cTn id="7" dur="500"/>
                                        <p:tgtEl>
                                          <p:spTgt spid="12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4782447"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en-US" dirty="0"/>
              <a:t>A </a:t>
            </a:r>
            <a:r>
              <a:rPr lang="en-US" dirty="0" err="1"/>
              <a:t>là</a:t>
            </a:r>
            <a:r>
              <a:rPr lang="en-US" dirty="0"/>
              <a:t> ma </a:t>
            </a:r>
            <a:r>
              <a:rPr lang="en-US" dirty="0" err="1"/>
              <a:t>trận</a:t>
            </a:r>
            <a:r>
              <a:rPr lang="en-US" dirty="0"/>
              <a:t> </a:t>
            </a:r>
            <a:r>
              <a:rPr lang="en-US" dirty="0" err="1"/>
              <a:t>NxN</a:t>
            </a:r>
            <a:r>
              <a:rPr lang="en-US" dirty="0"/>
              <a:t> </a:t>
            </a:r>
            <a:r>
              <a:rPr lang="en-US" dirty="0" err="1"/>
              <a:t>nhị</a:t>
            </a:r>
            <a:r>
              <a:rPr lang="en-US" dirty="0"/>
              <a:t> </a:t>
            </a:r>
            <a:r>
              <a:rPr lang="en-US" dirty="0" err="1"/>
              <a:t>phân</a:t>
            </a:r>
            <a:r>
              <a:rPr lang="en-US" dirty="0"/>
              <a:t> </a:t>
            </a:r>
            <a:r>
              <a:rPr lang="en-US" dirty="0" err="1"/>
              <a:t>đối</a:t>
            </a:r>
            <a:r>
              <a:rPr lang="en-US" dirty="0"/>
              <a:t> </a:t>
            </a:r>
            <a:r>
              <a:rPr lang="en-US" dirty="0" err="1" smtClean="0"/>
              <a:t>xứng</a:t>
            </a:r>
            <a:endParaRPr lang="vi-VN" dirty="0"/>
          </a:p>
          <a:p>
            <a:pPr marL="431800" indent="-285750" algn="l">
              <a:lnSpc>
                <a:spcPct val="115000"/>
              </a:lnSpc>
              <a:spcBef>
                <a:spcPts val="1200"/>
              </a:spcBef>
              <a:buSzPts val="1300"/>
              <a:buFont typeface="Wingdings" panose="05000000000000000000" pitchFamily="2" charset="2"/>
              <a:buChar char="q"/>
            </a:pPr>
            <a:r>
              <a:rPr lang="en-US" dirty="0" err="1" smtClean="0"/>
              <a:t>Các</a:t>
            </a:r>
            <a:r>
              <a:rPr lang="en-US" dirty="0" smtClean="0"/>
              <a:t> </a:t>
            </a:r>
            <a:r>
              <a:rPr lang="en-US" dirty="0" err="1"/>
              <a:t>cột</a:t>
            </a:r>
            <a:r>
              <a:rPr lang="en-US" dirty="0"/>
              <a:t> </a:t>
            </a:r>
            <a:r>
              <a:rPr lang="en-US" dirty="0" err="1"/>
              <a:t>và</a:t>
            </a:r>
            <a:r>
              <a:rPr lang="en-US" dirty="0"/>
              <a:t> </a:t>
            </a:r>
            <a:r>
              <a:rPr lang="en-US" dirty="0" err="1"/>
              <a:t>các</a:t>
            </a:r>
            <a:r>
              <a:rPr lang="en-US" dirty="0"/>
              <a:t> </a:t>
            </a:r>
            <a:r>
              <a:rPr lang="en-US" dirty="0" err="1"/>
              <a:t>hàng</a:t>
            </a:r>
            <a:r>
              <a:rPr lang="en-US" dirty="0"/>
              <a:t> </a:t>
            </a:r>
            <a:r>
              <a:rPr lang="en-US" dirty="0" err="1"/>
              <a:t>tiêu</a:t>
            </a:r>
            <a:r>
              <a:rPr lang="en-US" dirty="0"/>
              <a:t> </a:t>
            </a:r>
            <a:r>
              <a:rPr lang="en-US" dirty="0" err="1"/>
              <a:t>biểu</a:t>
            </a:r>
            <a:r>
              <a:rPr lang="en-US" dirty="0"/>
              <a:t> </a:t>
            </a:r>
            <a:r>
              <a:rPr lang="en-US" dirty="0" err="1"/>
              <a:t>cho</a:t>
            </a:r>
            <a:r>
              <a:rPr lang="en-US" dirty="0"/>
              <a:t> </a:t>
            </a:r>
            <a:r>
              <a:rPr lang="en-US" dirty="0" err="1"/>
              <a:t>các</a:t>
            </a:r>
            <a:r>
              <a:rPr lang="en-US" dirty="0"/>
              <a:t> </a:t>
            </a:r>
            <a:r>
              <a:rPr lang="en-US" dirty="0" err="1"/>
              <a:t>đỉnh</a:t>
            </a:r>
            <a:r>
              <a:rPr lang="en-US" dirty="0"/>
              <a:t>, </a:t>
            </a:r>
            <a:r>
              <a:rPr lang="en-US" dirty="0" err="1"/>
              <a:t>đầu</a:t>
            </a:r>
            <a:r>
              <a:rPr lang="en-US" dirty="0"/>
              <a:t> </a:t>
            </a:r>
            <a:r>
              <a:rPr lang="en-US" dirty="0" err="1"/>
              <a:t>vào</a:t>
            </a:r>
            <a:r>
              <a:rPr lang="en-US" dirty="0"/>
              <a:t> </a:t>
            </a:r>
            <a:r>
              <a:rPr lang="en-US" dirty="0" err="1"/>
              <a:t>tiêu</a:t>
            </a:r>
            <a:r>
              <a:rPr lang="en-US" dirty="0"/>
              <a:t> </a:t>
            </a:r>
            <a:r>
              <a:rPr lang="en-US" dirty="0" err="1"/>
              <a:t>biểu</a:t>
            </a:r>
            <a:r>
              <a:rPr lang="en-US" dirty="0"/>
              <a:t> </a:t>
            </a:r>
            <a:r>
              <a:rPr lang="en-US" dirty="0" err="1"/>
              <a:t>cho</a:t>
            </a:r>
            <a:r>
              <a:rPr lang="en-US" dirty="0"/>
              <a:t> </a:t>
            </a:r>
            <a:r>
              <a:rPr lang="en-US" dirty="0" err="1"/>
              <a:t>các</a:t>
            </a:r>
            <a:r>
              <a:rPr lang="en-US" dirty="0"/>
              <a:t> </a:t>
            </a:r>
            <a:r>
              <a:rPr lang="en-US" dirty="0" err="1"/>
              <a:t>cạnh</a:t>
            </a:r>
            <a:r>
              <a:rPr lang="en-US" dirty="0"/>
              <a:t> </a:t>
            </a:r>
            <a:r>
              <a:rPr lang="en-US" dirty="0" err="1"/>
              <a:t>của</a:t>
            </a:r>
            <a:r>
              <a:rPr lang="en-US" dirty="0"/>
              <a:t> </a:t>
            </a:r>
            <a:r>
              <a:rPr lang="en-US" dirty="0" err="1"/>
              <a:t>đồ</a:t>
            </a:r>
            <a:r>
              <a:rPr lang="en-US" dirty="0"/>
              <a:t> </a:t>
            </a:r>
            <a:r>
              <a:rPr lang="en-US" dirty="0" err="1" smtClean="0"/>
              <a:t>thị</a:t>
            </a:r>
            <a:endParaRPr lang="vi-VN" dirty="0"/>
          </a:p>
          <a:p>
            <a:pPr marL="431800" indent="-285750" algn="l">
              <a:lnSpc>
                <a:spcPct val="115000"/>
              </a:lnSpc>
              <a:spcBef>
                <a:spcPts val="1200"/>
              </a:spcBef>
              <a:buSzPts val="1300"/>
              <a:buFont typeface="Wingdings" panose="05000000000000000000" pitchFamily="2" charset="2"/>
              <a:buChar char="q"/>
            </a:pPr>
            <a:r>
              <a:rPr lang="vi-VN" dirty="0" smtClean="0"/>
              <a:t>Ma </a:t>
            </a:r>
            <a:r>
              <a:rPr lang="vi-VN" dirty="0"/>
              <a:t>trận có đường chéo là </a:t>
            </a:r>
            <a:r>
              <a:rPr lang="vi-VN" dirty="0" smtClean="0"/>
              <a:t>0</a:t>
            </a:r>
          </a:p>
          <a:p>
            <a:pPr marL="431800" indent="-285750" algn="l">
              <a:lnSpc>
                <a:spcPct val="115000"/>
              </a:lnSpc>
              <a:spcBef>
                <a:spcPts val="1200"/>
              </a:spcBef>
              <a:buSzPts val="1300"/>
              <a:buFont typeface="Wingdings" panose="05000000000000000000" pitchFamily="2" charset="2"/>
              <a:buChar char="q"/>
            </a:pPr>
            <a:r>
              <a:rPr lang="en-US" dirty="0" smtClean="0"/>
              <a:t>A(</a:t>
            </a:r>
            <a:r>
              <a:rPr lang="en-US" dirty="0" err="1" smtClean="0"/>
              <a:t>i,j</a:t>
            </a:r>
            <a:r>
              <a:rPr lang="en-US" dirty="0"/>
              <a:t>) = 0 </a:t>
            </a:r>
            <a:r>
              <a:rPr lang="en-US" dirty="0" err="1"/>
              <a:t>nếu</a:t>
            </a:r>
            <a:r>
              <a:rPr lang="en-US" dirty="0"/>
              <a:t> </a:t>
            </a:r>
            <a:r>
              <a:rPr lang="en-US" dirty="0" err="1"/>
              <a:t>i</a:t>
            </a:r>
            <a:r>
              <a:rPr lang="en-US" dirty="0"/>
              <a:t>, j </a:t>
            </a:r>
            <a:r>
              <a:rPr lang="en-US" dirty="0" err="1"/>
              <a:t>không</a:t>
            </a:r>
            <a:r>
              <a:rPr lang="en-US" dirty="0"/>
              <a:t> </a:t>
            </a:r>
            <a:r>
              <a:rPr lang="en-US" dirty="0" err="1"/>
              <a:t>có</a:t>
            </a:r>
            <a:r>
              <a:rPr lang="en-US" dirty="0"/>
              <a:t> </a:t>
            </a:r>
            <a:r>
              <a:rPr lang="en-US" dirty="0" err="1"/>
              <a:t>kết</a:t>
            </a:r>
            <a:r>
              <a:rPr lang="en-US" dirty="0"/>
              <a:t> </a:t>
            </a:r>
            <a:r>
              <a:rPr lang="en-US" dirty="0" err="1"/>
              <a:t>nối</a:t>
            </a:r>
            <a:r>
              <a:rPr lang="en-US" dirty="0"/>
              <a:t>. A(</a:t>
            </a:r>
            <a:r>
              <a:rPr lang="en-US" dirty="0" err="1"/>
              <a:t>i,j</a:t>
            </a:r>
            <a:r>
              <a:rPr lang="en-US" dirty="0"/>
              <a:t>) = 1 </a:t>
            </a:r>
            <a:r>
              <a:rPr lang="en-US" dirty="0" err="1"/>
              <a:t>nếu</a:t>
            </a:r>
            <a:r>
              <a:rPr lang="en-US" dirty="0"/>
              <a:t> </a:t>
            </a:r>
            <a:r>
              <a:rPr lang="en-US" dirty="0" err="1"/>
              <a:t>i</a:t>
            </a:r>
            <a:r>
              <a:rPr lang="en-US" dirty="0"/>
              <a:t>, j </a:t>
            </a:r>
            <a:r>
              <a:rPr lang="en-US" dirty="0" err="1"/>
              <a:t>có</a:t>
            </a:r>
            <a:r>
              <a:rPr lang="en-US" dirty="0"/>
              <a:t> </a:t>
            </a:r>
            <a:r>
              <a:rPr lang="en-US" dirty="0" err="1"/>
              <a:t>kết</a:t>
            </a:r>
            <a:r>
              <a:rPr lang="en-US" dirty="0"/>
              <a:t> </a:t>
            </a:r>
            <a:r>
              <a:rPr lang="en-US" dirty="0" err="1"/>
              <a:t>nối</a:t>
            </a:r>
            <a:endParaRPr lang="en-US" dirty="0"/>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en-US" dirty="0"/>
              <a:t>Adjacency Matrix (A)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1090" y="1667841"/>
            <a:ext cx="2768947" cy="2498914"/>
          </a:xfrm>
          <a:prstGeom prst="rect">
            <a:avLst/>
          </a:prstGeom>
        </p:spPr>
      </p:pic>
    </p:spTree>
    <p:extLst>
      <p:ext uri="{BB962C8B-B14F-4D97-AF65-F5344CB8AC3E}">
        <p14:creationId xmlns:p14="http://schemas.microsoft.com/office/powerpoint/2010/main" val="227717427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4782447" cy="1461140"/>
          </a:xfrm>
          <a:prstGeom prst="rect">
            <a:avLst/>
          </a:prstGeom>
          <a:noFill/>
          <a:ln>
            <a:noFill/>
          </a:ln>
        </p:spPr>
        <p:txBody>
          <a:bodyPr spcFirstLastPara="1" wrap="square" lIns="91425" tIns="91425" rIns="91425" bIns="91425" anchor="t" anchorCtr="0">
            <a:noAutofit/>
          </a:bodyPr>
          <a:lstStyle/>
          <a:p>
            <a:pPr marL="146050" indent="0" algn="l">
              <a:lnSpc>
                <a:spcPct val="115000"/>
              </a:lnSpc>
              <a:spcBef>
                <a:spcPts val="1200"/>
              </a:spcBef>
              <a:buSzPts val="1300"/>
            </a:pPr>
            <a:r>
              <a:rPr lang="en-US" dirty="0"/>
              <a:t>-</a:t>
            </a:r>
            <a:r>
              <a:rPr lang="en-US" dirty="0" err="1"/>
              <a:t>Ví</a:t>
            </a:r>
            <a:r>
              <a:rPr lang="en-US" dirty="0"/>
              <a:t> </a:t>
            </a:r>
            <a:r>
              <a:rPr lang="en-US" dirty="0" err="1"/>
              <a:t>dụ</a:t>
            </a:r>
            <a:r>
              <a:rPr lang="en-US" dirty="0"/>
              <a:t> </a:t>
            </a:r>
            <a:r>
              <a:rPr lang="en-US" dirty="0" err="1"/>
              <a:t>với</a:t>
            </a:r>
            <a:r>
              <a:rPr lang="en-US" dirty="0"/>
              <a:t> </a:t>
            </a:r>
            <a:r>
              <a:rPr lang="en-US" dirty="0" err="1"/>
              <a:t>mạng</a:t>
            </a:r>
            <a:r>
              <a:rPr lang="en-US" dirty="0"/>
              <a:t> </a:t>
            </a:r>
            <a:r>
              <a:rPr lang="en-US" dirty="0" err="1"/>
              <a:t>sau</a:t>
            </a:r>
            <a:r>
              <a:rPr lang="en-US" dirty="0"/>
              <a:t>:</a:t>
            </a:r>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en-US" dirty="0"/>
              <a:t>Adjacency Matrix (A)</a:t>
            </a:r>
          </a:p>
        </p:txBody>
      </p:sp>
      <p:pic>
        <p:nvPicPr>
          <p:cNvPr id="6" name="Picture 5"/>
          <p:cNvPicPr>
            <a:picLocks noChangeAspect="1"/>
          </p:cNvPicPr>
          <p:nvPr/>
        </p:nvPicPr>
        <p:blipFill>
          <a:blip r:embed="rId3"/>
          <a:stretch>
            <a:fillRect/>
          </a:stretch>
        </p:blipFill>
        <p:spPr>
          <a:xfrm>
            <a:off x="484645" y="2275079"/>
            <a:ext cx="4084955" cy="1833880"/>
          </a:xfrm>
          <a:prstGeom prst="rect">
            <a:avLst/>
          </a:prstGeom>
        </p:spPr>
      </p:pic>
      <p:sp>
        <p:nvSpPr>
          <p:cNvPr id="2" name="Rectangle 1"/>
          <p:cNvSpPr/>
          <p:nvPr/>
        </p:nvSpPr>
        <p:spPr>
          <a:xfrm>
            <a:off x="4569600" y="1822797"/>
            <a:ext cx="4572000" cy="520463"/>
          </a:xfrm>
          <a:prstGeom prst="rect">
            <a:avLst/>
          </a:prstGeom>
        </p:spPr>
        <p:txBody>
          <a:bodyPr>
            <a:spAutoFit/>
          </a:bodyPr>
          <a:lstStyle/>
          <a:p>
            <a:pPr>
              <a:lnSpc>
                <a:spcPct val="107000"/>
              </a:lnSpc>
              <a:spcAft>
                <a:spcPts val="800"/>
              </a:spcAft>
            </a:pPr>
            <a:r>
              <a:rPr lang="en-US" kern="100" spc="-5" dirty="0" smtClean="0">
                <a:solidFill>
                  <a:srgbClr val="FF0000"/>
                </a:solidFill>
                <a:latin typeface="Times New Roman" panose="02020603050405020304" pitchFamily="18" charset="0"/>
                <a:ea typeface="Calibri" panose="020F0502020204030204" pitchFamily="34" charset="0"/>
                <a:cs typeface="Cordia New"/>
              </a:rPr>
              <a:t>Ma </a:t>
            </a:r>
            <a:r>
              <a:rPr lang="en-US" kern="100" spc="-5" dirty="0" err="1">
                <a:solidFill>
                  <a:srgbClr val="FF0000"/>
                </a:solidFill>
                <a:latin typeface="Times New Roman" panose="02020603050405020304" pitchFamily="18" charset="0"/>
                <a:ea typeface="Calibri" panose="020F0502020204030204" pitchFamily="34" charset="0"/>
                <a:cs typeface="Cordia New"/>
              </a:rPr>
              <a:t>trận</a:t>
            </a:r>
            <a:r>
              <a:rPr lang="en-US" kern="100" spc="-5" dirty="0">
                <a:solidFill>
                  <a:srgbClr val="FF0000"/>
                </a:solidFill>
                <a:latin typeface="Times New Roman" panose="02020603050405020304" pitchFamily="18" charset="0"/>
                <a:ea typeface="Calibri" panose="020F0502020204030204" pitchFamily="34" charset="0"/>
                <a:cs typeface="Cordia New"/>
              </a:rPr>
              <a:t> A </a:t>
            </a:r>
            <a:r>
              <a:rPr lang="en-US" kern="100" spc="-5" dirty="0" err="1">
                <a:solidFill>
                  <a:srgbClr val="FF0000"/>
                </a:solidFill>
                <a:latin typeface="Times New Roman" panose="02020603050405020304" pitchFamily="18" charset="0"/>
                <a:ea typeface="Calibri" panose="020F0502020204030204" pitchFamily="34" charset="0"/>
                <a:cs typeface="Cordia New"/>
              </a:rPr>
              <a:t>sẽ</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là</a:t>
            </a:r>
            <a:r>
              <a:rPr lang="en-US" kern="100" spc="-5" dirty="0">
                <a:solidFill>
                  <a:srgbClr val="FF0000"/>
                </a:solidFill>
                <a:latin typeface="Times New Roman" panose="02020603050405020304" pitchFamily="18" charset="0"/>
                <a:ea typeface="Calibri" panose="020F0502020204030204" pitchFamily="34" charset="0"/>
                <a:cs typeface="Cordia New"/>
              </a:rPr>
              <a:t>:</a:t>
            </a:r>
            <a:br>
              <a:rPr lang="en-US" kern="100" spc="-5" dirty="0">
                <a:solidFill>
                  <a:srgbClr val="FF0000"/>
                </a:solidFill>
                <a:latin typeface="Times New Roman" panose="02020603050405020304" pitchFamily="18" charset="0"/>
                <a:ea typeface="Calibri" panose="020F0502020204030204" pitchFamily="34" charset="0"/>
                <a:cs typeface="Cordia New"/>
              </a:rPr>
            </a:br>
            <a:endParaRPr lang="en-US" sz="1200" kern="100" dirty="0">
              <a:effectLst/>
              <a:latin typeface="Calibri" panose="020F0502020204030204" pitchFamily="34" charset="0"/>
              <a:cs typeface="Cordia New"/>
            </a:endParaRPr>
          </a:p>
        </p:txBody>
      </p:sp>
      <p:pic>
        <p:nvPicPr>
          <p:cNvPr id="8" name="Picture 7"/>
          <p:cNvPicPr>
            <a:picLocks noChangeAspect="1"/>
          </p:cNvPicPr>
          <p:nvPr/>
        </p:nvPicPr>
        <p:blipFill>
          <a:blip r:embed="rId4"/>
          <a:stretch>
            <a:fillRect/>
          </a:stretch>
        </p:blipFill>
        <p:spPr>
          <a:xfrm>
            <a:off x="4991240" y="2155279"/>
            <a:ext cx="3728720" cy="2799715"/>
          </a:xfrm>
          <a:prstGeom prst="rect">
            <a:avLst/>
          </a:prstGeom>
        </p:spPr>
      </p:pic>
    </p:spTree>
    <p:extLst>
      <p:ext uri="{BB962C8B-B14F-4D97-AF65-F5344CB8AC3E}">
        <p14:creationId xmlns:p14="http://schemas.microsoft.com/office/powerpoint/2010/main" val="418059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
          <p:cNvSpPr txBox="1"/>
          <p:nvPr/>
        </p:nvSpPr>
        <p:spPr>
          <a:xfrm>
            <a:off x="3520269" y="200891"/>
            <a:ext cx="226536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434343"/>
                </a:solidFill>
                <a:latin typeface="Tahoma" panose="020B0604030504040204"/>
                <a:ea typeface="Tahoma" panose="020B0604030504040204"/>
                <a:cs typeface="Tahoma" panose="020B0604030504040204"/>
                <a:sym typeface="Tahoma" panose="020B0604030504040204"/>
              </a:rPr>
              <a:t>MEMBERS</a:t>
            </a:r>
            <a:endParaRPr sz="3200" b="1" i="0" u="none" strike="noStrike" cap="none">
              <a:solidFill>
                <a:srgbClr val="434343"/>
              </a:solidFill>
              <a:latin typeface="Tahoma" panose="020B0604030504040204"/>
              <a:ea typeface="Tahoma" panose="020B0604030504040204"/>
              <a:cs typeface="Tahoma" panose="020B0604030504040204"/>
              <a:sym typeface="Tahoma" panose="020B0604030504040204"/>
            </a:endParaRPr>
          </a:p>
        </p:txBody>
      </p:sp>
      <p:graphicFrame>
        <p:nvGraphicFramePr>
          <p:cNvPr id="85" name="Google Shape;85;p2"/>
          <p:cNvGraphicFramePr/>
          <p:nvPr>
            <p:extLst>
              <p:ext uri="{D42A27DB-BD31-4B8C-83A1-F6EECF244321}">
                <p14:modId xmlns:p14="http://schemas.microsoft.com/office/powerpoint/2010/main" val="1634415419"/>
              </p:ext>
            </p:extLst>
          </p:nvPr>
        </p:nvGraphicFramePr>
        <p:xfrm>
          <a:off x="314713" y="1339619"/>
          <a:ext cx="8676475" cy="3012510"/>
        </p:xfrm>
        <a:graphic>
          <a:graphicData uri="http://schemas.openxmlformats.org/drawingml/2006/table">
            <a:tbl>
              <a:tblPr firstRow="1" bandRow="1">
                <a:gradFill>
                  <a:gsLst>
                    <a:gs pos="0">
                      <a:srgbClr val="DFDFDF"/>
                    </a:gs>
                    <a:gs pos="35000">
                      <a:srgbClr val="E7E7E7"/>
                    </a:gs>
                    <a:gs pos="100000">
                      <a:srgbClr val="F6F6F6"/>
                    </a:gs>
                  </a:gsLst>
                  <a:lin ang="16200000" scaled="0"/>
                </a:gradFill>
                <a:tableStyleId>{6C0DD66F-4DDE-4528-9D1E-4B84DAB6CF3B}</a:tableStyleId>
              </a:tblPr>
              <a:tblGrid>
                <a:gridCol w="2276575">
                  <a:extLst>
                    <a:ext uri="{9D8B030D-6E8A-4147-A177-3AD203B41FA5}">
                      <a16:colId xmlns:a16="http://schemas.microsoft.com/office/drawing/2014/main" val="20000"/>
                    </a:ext>
                  </a:extLst>
                </a:gridCol>
                <a:gridCol w="4492650">
                  <a:extLst>
                    <a:ext uri="{9D8B030D-6E8A-4147-A177-3AD203B41FA5}">
                      <a16:colId xmlns:a16="http://schemas.microsoft.com/office/drawing/2014/main" val="20001"/>
                    </a:ext>
                  </a:extLst>
                </a:gridCol>
                <a:gridCol w="1907250">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None/>
                      </a:pPr>
                      <a:endParaRPr sz="1600" u="none" strike="noStrike" cap="none">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dirty="0" err="1">
                          <a:latin typeface="Times New Roman" panose="02020603050405020304"/>
                          <a:ea typeface="Times New Roman" panose="02020603050405020304"/>
                          <a:cs typeface="Times New Roman" panose="02020603050405020304"/>
                          <a:sym typeface="Times New Roman" panose="02020603050405020304"/>
                        </a:rPr>
                        <a:t>Họ</a:t>
                      </a:r>
                      <a:r>
                        <a:rPr lang="en-US" sz="16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600" u="none" strike="noStrike" cap="none" dirty="0" err="1">
                          <a:latin typeface="Times New Roman" panose="02020603050405020304"/>
                          <a:ea typeface="Times New Roman" panose="02020603050405020304"/>
                          <a:cs typeface="Times New Roman" panose="02020603050405020304"/>
                          <a:sym typeface="Times New Roman" panose="02020603050405020304"/>
                        </a:rPr>
                        <a:t>tên</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en-US" sz="1600" u="none" strike="noStrike" cap="none">
                          <a:latin typeface="Times New Roman" panose="02020603050405020304"/>
                          <a:ea typeface="Times New Roman" panose="02020603050405020304"/>
                          <a:cs typeface="Times New Roman" panose="02020603050405020304"/>
                          <a:sym typeface="Times New Roman" panose="02020603050405020304"/>
                        </a:rPr>
                        <a:t>MSSV</a:t>
                      </a:r>
                      <a:endParaRPr sz="1600" u="none" strike="noStrike" cap="none">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n-US" sz="1600" u="none" strike="noStrike" cap="none" dirty="0">
                          <a:latin typeface="Times New Roman" panose="02020603050405020304"/>
                          <a:ea typeface="Times New Roman" panose="02020603050405020304"/>
                          <a:cs typeface="Times New Roman" panose="02020603050405020304"/>
                          <a:sym typeface="Times New Roman" panose="02020603050405020304"/>
                        </a:rPr>
                        <a:t>Member 1</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u="none" strike="noStrike" cap="none" dirty="0" err="1" smtClean="0">
                          <a:latin typeface="Times New Roman" panose="02020603050405020304"/>
                          <a:ea typeface="Times New Roman" panose="02020603050405020304"/>
                          <a:cs typeface="Times New Roman" panose="02020603050405020304"/>
                          <a:sym typeface="Times New Roman" panose="02020603050405020304"/>
                        </a:rPr>
                        <a:t>Nguyễn</a:t>
                      </a:r>
                      <a:r>
                        <a:rPr lang="vi-VN" sz="1600" u="none" strike="noStrike" cap="none" baseline="0" dirty="0" smtClean="0">
                          <a:latin typeface="Times New Roman" panose="02020603050405020304"/>
                          <a:ea typeface="Times New Roman" panose="02020603050405020304"/>
                          <a:cs typeface="Times New Roman" panose="02020603050405020304"/>
                          <a:sym typeface="Times New Roman" panose="02020603050405020304"/>
                        </a:rPr>
                        <a:t> </a:t>
                      </a:r>
                      <a:r>
                        <a:rPr lang="vi-VN"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Duy</a:t>
                      </a:r>
                      <a:r>
                        <a:rPr lang="vi-VN" sz="1600" u="none" strike="noStrike" cap="none" baseline="0" dirty="0" smtClean="0">
                          <a:latin typeface="Times New Roman" panose="02020603050405020304"/>
                          <a:ea typeface="Times New Roman" panose="02020603050405020304"/>
                          <a:cs typeface="Times New Roman" panose="02020603050405020304"/>
                          <a:sym typeface="Times New Roman" panose="02020603050405020304"/>
                        </a:rPr>
                        <a:t> Ben</a:t>
                      </a:r>
                      <a:endParaRPr sz="160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5</a:t>
                      </a:r>
                      <a:r>
                        <a:rPr lang="vi-VN"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2000635</a:t>
                      </a:r>
                      <a:endParaRPr dirty="0"/>
                    </a:p>
                    <a:p>
                      <a:pPr marL="0" marR="0" lvl="0" indent="0" algn="ctr" rtl="0">
                        <a:lnSpc>
                          <a:spcPct val="100000"/>
                        </a:lnSpc>
                        <a:spcBef>
                          <a:spcPts val="0"/>
                        </a:spcBef>
                        <a:spcAft>
                          <a:spcPts val="0"/>
                        </a:spcAft>
                        <a:buNone/>
                      </a:pP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None/>
                      </a:pPr>
                      <a:r>
                        <a:rPr lang="en-US" sz="1600" u="none" strike="noStrike" cap="none" dirty="0">
                          <a:latin typeface="Times New Roman" panose="02020603050405020304"/>
                          <a:ea typeface="Times New Roman" panose="02020603050405020304"/>
                          <a:cs typeface="Times New Roman" panose="02020603050405020304"/>
                          <a:sym typeface="Times New Roman" panose="02020603050405020304"/>
                        </a:rPr>
                        <a:t>Member 2</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panose="020B0604020202020204"/>
                        <a:buNone/>
                      </a:pPr>
                      <a:r>
                        <a:rPr lang="vi-VN"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Nguyễn</a:t>
                      </a:r>
                      <a:r>
                        <a:rPr lang="vi-VN" sz="1600" u="none" strike="noStrike" cap="none" baseline="0" dirty="0" smtClean="0">
                          <a:latin typeface="Times New Roman" panose="02020603050405020304"/>
                          <a:ea typeface="Times New Roman" panose="02020603050405020304"/>
                          <a:cs typeface="Times New Roman" panose="02020603050405020304"/>
                          <a:sym typeface="Times New Roman" panose="02020603050405020304"/>
                        </a:rPr>
                        <a:t> Khắc Văn</a:t>
                      </a:r>
                      <a:endParaRPr sz="1600" u="none" strike="noStrike" cap="none"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None/>
                      </a:pP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5</a:t>
                      </a:r>
                      <a:r>
                        <a:rPr lang="vi-VN" sz="1600" u="none" strike="noStrike" cap="none" dirty="0" smtClean="0">
                          <a:latin typeface="Times New Roman" panose="02020603050405020304"/>
                          <a:ea typeface="Times New Roman" panose="02020603050405020304"/>
                          <a:cs typeface="Times New Roman" panose="02020603050405020304"/>
                          <a:sym typeface="Times New Roman" panose="02020603050405020304"/>
                        </a:rPr>
                        <a:t>2000868</a:t>
                      </a:r>
                      <a:endParaRPr dirty="0"/>
                    </a:p>
                    <a:p>
                      <a:pPr marL="0" marR="0" lvl="0" indent="0" algn="ctr" rtl="0">
                        <a:lnSpc>
                          <a:spcPct val="100000"/>
                        </a:lnSpc>
                        <a:spcBef>
                          <a:spcPts val="0"/>
                        </a:spcBef>
                        <a:spcAft>
                          <a:spcPts val="0"/>
                        </a:spcAft>
                        <a:buNone/>
                      </a:pP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Member</a:t>
                      </a:r>
                      <a:r>
                        <a:rPr lang="vi-VN" sz="1600" u="none" strike="noStrike" cap="none" baseline="0"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 3</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Nguyễn</a:t>
                      </a:r>
                      <a:r>
                        <a:rPr lang="vi-VN" sz="1600" u="none" strike="noStrike" cap="none" baseline="0"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 Minh Hoàng Chương</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52000744</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Member</a:t>
                      </a:r>
                      <a:r>
                        <a:rPr lang="vi-VN" sz="1600" u="none" strike="noStrike" cap="none" baseline="0"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 4</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Đặng</a:t>
                      </a:r>
                      <a:r>
                        <a:rPr lang="vi-VN" sz="1600" u="none" strike="noStrike" cap="none" baseline="0"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 Quốc Lộc</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52100251</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3463014885"/>
                  </a:ext>
                </a:extLst>
              </a:tr>
              <a:tr h="370850">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Member 5</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Dương</a:t>
                      </a:r>
                      <a:r>
                        <a:rPr lang="vi-VN" sz="1600" u="none" strike="noStrike" cap="none" baseline="0"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 Tuấn Kiệt</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52000766</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2657838318"/>
                  </a:ext>
                </a:extLst>
              </a:tr>
              <a:tr h="370850">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Member 6</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Phan Quang Huy</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tc>
                  <a:txBody>
                    <a:bodyPr/>
                    <a:lstStyle/>
                    <a:p>
                      <a:pPr marL="0" marR="0" lvl="0" indent="0" algn="ctr" rtl="0">
                        <a:lnSpc>
                          <a:spcPct val="100000"/>
                        </a:lnSpc>
                        <a:spcBef>
                          <a:spcPts val="0"/>
                        </a:spcBef>
                        <a:spcAft>
                          <a:spcPts val="0"/>
                        </a:spcAft>
                        <a:buNone/>
                      </a:pPr>
                      <a:r>
                        <a:rPr lang="vi-VN" sz="1600" u="none" strike="noStrike" cap="none" dirty="0" smtClean="0">
                          <a:solidFill>
                            <a:srgbClr val="434343"/>
                          </a:solidFill>
                          <a:latin typeface="Times New Roman" panose="02020603050405020304"/>
                          <a:ea typeface="Times New Roman" panose="02020603050405020304"/>
                          <a:cs typeface="Times New Roman" panose="02020603050405020304"/>
                          <a:sym typeface="Times New Roman" panose="02020603050405020304"/>
                        </a:rPr>
                        <a:t>52000775</a:t>
                      </a:r>
                      <a:endParaRPr sz="1600" u="none" strike="noStrike" cap="none" dirty="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nchor="ctr"/>
                </a:tc>
                <a:extLst>
                  <a:ext uri="{0D108BD9-81ED-4DB2-BD59-A6C34878D82A}">
                    <a16:rowId xmlns:a16="http://schemas.microsoft.com/office/drawing/2014/main" val="3359163300"/>
                  </a:ext>
                </a:extLst>
              </a:tr>
            </a:tbl>
          </a:graphicData>
        </a:graphic>
      </p:graphicFrame>
    </p:spTree>
  </p:cSld>
  <p:clrMapOvr>
    <a:masterClrMapping/>
  </p:clrMapOvr>
  <p:transition>
    <p:split orient="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4782447"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en-US" dirty="0"/>
              <a:t>D </a:t>
            </a:r>
            <a:r>
              <a:rPr lang="en-US" dirty="0" err="1"/>
              <a:t>là</a:t>
            </a:r>
            <a:r>
              <a:rPr lang="en-US" dirty="0"/>
              <a:t> ma </a:t>
            </a:r>
            <a:r>
              <a:rPr lang="en-US" dirty="0" err="1"/>
              <a:t>trận</a:t>
            </a:r>
            <a:r>
              <a:rPr lang="en-US" dirty="0"/>
              <a:t> </a:t>
            </a:r>
            <a:r>
              <a:rPr lang="en-US" dirty="0" err="1"/>
              <a:t>NxN</a:t>
            </a:r>
            <a:r>
              <a:rPr lang="en-US" dirty="0"/>
              <a:t> </a:t>
            </a:r>
            <a:r>
              <a:rPr lang="en-US" dirty="0" err="1"/>
              <a:t>đối</a:t>
            </a:r>
            <a:r>
              <a:rPr lang="en-US" dirty="0"/>
              <a:t> </a:t>
            </a:r>
            <a:r>
              <a:rPr lang="en-US" dirty="0" err="1"/>
              <a:t>xứng</a:t>
            </a:r>
            <a:r>
              <a:rPr lang="en-US" dirty="0"/>
              <a:t> </a:t>
            </a:r>
            <a:r>
              <a:rPr lang="en-US" dirty="0" err="1"/>
              <a:t>mà</a:t>
            </a:r>
            <a:r>
              <a:rPr lang="en-US" dirty="0"/>
              <a:t> </a:t>
            </a:r>
            <a:r>
              <a:rPr lang="en-US" dirty="0" err="1"/>
              <a:t>bao</a:t>
            </a:r>
            <a:r>
              <a:rPr lang="en-US" dirty="0"/>
              <a:t> </a:t>
            </a:r>
            <a:r>
              <a:rPr lang="en-US" dirty="0" err="1"/>
              <a:t>gồm</a:t>
            </a:r>
            <a:r>
              <a:rPr lang="en-US" dirty="0"/>
              <a:t> </a:t>
            </a:r>
            <a:r>
              <a:rPr lang="en-US" dirty="0" err="1"/>
              <a:t>thông</a:t>
            </a:r>
            <a:r>
              <a:rPr lang="en-US" dirty="0"/>
              <a:t> tin </a:t>
            </a:r>
            <a:r>
              <a:rPr lang="en-US" dirty="0" err="1"/>
              <a:t>về</a:t>
            </a:r>
            <a:r>
              <a:rPr lang="en-US" dirty="0"/>
              <a:t> </a:t>
            </a:r>
            <a:r>
              <a:rPr lang="en-US" dirty="0" err="1"/>
              <a:t>bậc</a:t>
            </a:r>
            <a:r>
              <a:rPr lang="en-US" dirty="0"/>
              <a:t> </a:t>
            </a:r>
            <a:r>
              <a:rPr lang="en-US" dirty="0" err="1"/>
              <a:t>của</a:t>
            </a:r>
            <a:r>
              <a:rPr lang="en-US" dirty="0"/>
              <a:t> </a:t>
            </a:r>
            <a:r>
              <a:rPr lang="en-US" dirty="0" err="1"/>
              <a:t>các</a:t>
            </a:r>
            <a:r>
              <a:rPr lang="en-US" dirty="0"/>
              <a:t> </a:t>
            </a:r>
            <a:r>
              <a:rPr lang="en-US" dirty="0" err="1" smtClean="0"/>
              <a:t>đỉnh</a:t>
            </a:r>
            <a:endParaRPr lang="vi-VN" dirty="0"/>
          </a:p>
          <a:p>
            <a:pPr marL="431800" indent="-285750" algn="l">
              <a:lnSpc>
                <a:spcPct val="115000"/>
              </a:lnSpc>
              <a:spcBef>
                <a:spcPts val="1200"/>
              </a:spcBef>
              <a:buSzPts val="1300"/>
              <a:buFont typeface="Wingdings" panose="05000000000000000000" pitchFamily="2" charset="2"/>
              <a:buChar char="q"/>
            </a:pPr>
            <a:r>
              <a:rPr lang="en-US" dirty="0" err="1" smtClean="0"/>
              <a:t>Bậc</a:t>
            </a:r>
            <a:r>
              <a:rPr lang="en-US" dirty="0" smtClean="0"/>
              <a:t> </a:t>
            </a:r>
            <a:r>
              <a:rPr lang="en-US" dirty="0"/>
              <a:t>d(vi) </a:t>
            </a:r>
            <a:r>
              <a:rPr lang="en-US" dirty="0" err="1"/>
              <a:t>của</a:t>
            </a:r>
            <a:r>
              <a:rPr lang="en-US" dirty="0"/>
              <a:t> </a:t>
            </a:r>
            <a:r>
              <a:rPr lang="en-US" dirty="0" err="1"/>
              <a:t>đỉnh</a:t>
            </a:r>
            <a:r>
              <a:rPr lang="en-US" dirty="0"/>
              <a:t> vi </a:t>
            </a:r>
            <a:r>
              <a:rPr lang="en-US" dirty="0" err="1"/>
              <a:t>trong</a:t>
            </a:r>
            <a:r>
              <a:rPr lang="en-US" dirty="0"/>
              <a:t> </a:t>
            </a:r>
            <a:r>
              <a:rPr lang="en-US" dirty="0" err="1"/>
              <a:t>đồ</a:t>
            </a:r>
            <a:r>
              <a:rPr lang="en-US" dirty="0"/>
              <a:t> </a:t>
            </a:r>
            <a:r>
              <a:rPr lang="en-US" dirty="0" err="1"/>
              <a:t>thị</a:t>
            </a:r>
            <a:r>
              <a:rPr lang="en-US" dirty="0"/>
              <a:t> </a:t>
            </a:r>
            <a:r>
              <a:rPr lang="en-US" dirty="0" err="1"/>
              <a:t>là</a:t>
            </a:r>
            <a:r>
              <a:rPr lang="en-US" dirty="0"/>
              <a:t> </a:t>
            </a:r>
            <a:r>
              <a:rPr lang="en-US" dirty="0" err="1"/>
              <a:t>số</a:t>
            </a:r>
            <a:r>
              <a:rPr lang="en-US" dirty="0"/>
              <a:t> </a:t>
            </a:r>
            <a:r>
              <a:rPr lang="en-US" dirty="0" err="1"/>
              <a:t>cạnh</a:t>
            </a:r>
            <a:r>
              <a:rPr lang="en-US" dirty="0"/>
              <a:t> </a:t>
            </a:r>
            <a:r>
              <a:rPr lang="en-US" dirty="0" err="1"/>
              <a:t>gắn</a:t>
            </a:r>
            <a:r>
              <a:rPr lang="en-US" dirty="0"/>
              <a:t> </a:t>
            </a:r>
            <a:r>
              <a:rPr lang="en-US" dirty="0" err="1"/>
              <a:t>liền</a:t>
            </a:r>
            <a:r>
              <a:rPr lang="en-US" dirty="0"/>
              <a:t> </a:t>
            </a:r>
            <a:r>
              <a:rPr lang="en-US" dirty="0" err="1"/>
              <a:t>của</a:t>
            </a:r>
            <a:r>
              <a:rPr lang="en-US" dirty="0"/>
              <a:t> </a:t>
            </a:r>
            <a:r>
              <a:rPr lang="en-US" dirty="0" err="1" smtClean="0"/>
              <a:t>đỉnh</a:t>
            </a:r>
            <a:endParaRPr lang="vi-VN" dirty="0"/>
          </a:p>
          <a:p>
            <a:pPr marL="431800" indent="-285750" algn="l">
              <a:lnSpc>
                <a:spcPct val="115000"/>
              </a:lnSpc>
              <a:spcBef>
                <a:spcPts val="1200"/>
              </a:spcBef>
              <a:buSzPts val="1300"/>
              <a:buFont typeface="Wingdings" panose="05000000000000000000" pitchFamily="2" charset="2"/>
              <a:buChar char="q"/>
            </a:pPr>
            <a:r>
              <a:rPr lang="en-US" dirty="0" smtClean="0"/>
              <a:t>D(</a:t>
            </a:r>
            <a:r>
              <a:rPr lang="en-US" dirty="0" err="1" smtClean="0"/>
              <a:t>i,j</a:t>
            </a:r>
            <a:r>
              <a:rPr lang="en-US" dirty="0"/>
              <a:t>) = 0 </a:t>
            </a:r>
            <a:r>
              <a:rPr lang="en-US" dirty="0" err="1"/>
              <a:t>nếu</a:t>
            </a:r>
            <a:r>
              <a:rPr lang="en-US" dirty="0"/>
              <a:t> </a:t>
            </a:r>
            <a:r>
              <a:rPr lang="en-US" dirty="0" err="1"/>
              <a:t>i≠j</a:t>
            </a:r>
            <a:r>
              <a:rPr lang="en-US" dirty="0"/>
              <a:t>. D(</a:t>
            </a:r>
            <a:r>
              <a:rPr lang="en-US" dirty="0" err="1"/>
              <a:t>i,j</a:t>
            </a:r>
            <a:r>
              <a:rPr lang="en-US" dirty="0"/>
              <a:t>) = d(vi) </a:t>
            </a:r>
            <a:r>
              <a:rPr lang="en-US" dirty="0" err="1"/>
              <a:t>nếu</a:t>
            </a:r>
            <a:r>
              <a:rPr lang="en-US" dirty="0"/>
              <a:t> </a:t>
            </a:r>
            <a:r>
              <a:rPr lang="en-US" dirty="0" err="1"/>
              <a:t>i</a:t>
            </a:r>
            <a:r>
              <a:rPr lang="en-US" dirty="0"/>
              <a:t>=j → D = </a:t>
            </a:r>
            <a:r>
              <a:rPr lang="en-US" dirty="0" err="1"/>
              <a:t>diag</a:t>
            </a:r>
            <a:r>
              <a:rPr lang="en-US" dirty="0"/>
              <a:t>(d1,d2, … ,</a:t>
            </a:r>
            <a:r>
              <a:rPr lang="en-US" dirty="0" err="1" smtClean="0"/>
              <a:t>dn</a:t>
            </a:r>
            <a:r>
              <a:rPr lang="en-US" dirty="0" smtClean="0"/>
              <a:t>)</a:t>
            </a:r>
            <a:endParaRPr lang="vi-VN" dirty="0" smtClean="0"/>
          </a:p>
          <a:p>
            <a:pPr marL="431800" indent="-285750" algn="l">
              <a:lnSpc>
                <a:spcPct val="115000"/>
              </a:lnSpc>
              <a:spcBef>
                <a:spcPts val="1200"/>
              </a:spcBef>
              <a:buSzPts val="1300"/>
              <a:buFont typeface="Wingdings" panose="05000000000000000000" pitchFamily="2" charset="2"/>
              <a:buChar char="q"/>
            </a:pPr>
            <a:r>
              <a:rPr lang="en-US" dirty="0" err="1" smtClean="0"/>
              <a:t>Ví</a:t>
            </a:r>
            <a:r>
              <a:rPr lang="en-US" dirty="0" smtClean="0"/>
              <a:t> </a:t>
            </a:r>
            <a:r>
              <a:rPr lang="en-US" dirty="0" err="1"/>
              <a:t>dụ</a:t>
            </a:r>
            <a:r>
              <a:rPr lang="en-US" dirty="0"/>
              <a:t> </a:t>
            </a:r>
            <a:r>
              <a:rPr lang="en-US" dirty="0" err="1"/>
              <a:t>với</a:t>
            </a:r>
            <a:r>
              <a:rPr lang="en-US" dirty="0"/>
              <a:t> </a:t>
            </a:r>
            <a:r>
              <a:rPr lang="en-US" dirty="0" err="1"/>
              <a:t>mạng</a:t>
            </a:r>
            <a:r>
              <a:rPr lang="en-US" dirty="0"/>
              <a:t> </a:t>
            </a:r>
            <a:r>
              <a:rPr lang="en-US" dirty="0" err="1"/>
              <a:t>vừa</a:t>
            </a:r>
            <a:r>
              <a:rPr lang="en-US" dirty="0"/>
              <a:t> </a:t>
            </a:r>
            <a:r>
              <a:rPr lang="en-US" dirty="0" err="1"/>
              <a:t>nêu</a:t>
            </a:r>
            <a:r>
              <a:rPr lang="en-US" dirty="0"/>
              <a:t> </a:t>
            </a:r>
            <a:r>
              <a:rPr lang="en-US" dirty="0" err="1"/>
              <a:t>trên</a:t>
            </a:r>
            <a:r>
              <a:rPr lang="en-US" dirty="0"/>
              <a:t>: D = </a:t>
            </a:r>
            <a:r>
              <a:rPr lang="en-US" dirty="0" err="1"/>
              <a:t>diag</a:t>
            </a:r>
            <a:r>
              <a:rPr lang="en-US" dirty="0"/>
              <a:t>(3,2,3,4,4,4,4,3,1)</a:t>
            </a:r>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en-US" dirty="0"/>
              <a:t>Degree Matrix (D)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948" y="1759362"/>
            <a:ext cx="2815070" cy="2033320"/>
          </a:xfrm>
          <a:prstGeom prst="rect">
            <a:avLst/>
          </a:prstGeom>
        </p:spPr>
      </p:pic>
    </p:spTree>
    <p:extLst>
      <p:ext uri="{BB962C8B-B14F-4D97-AF65-F5344CB8AC3E}">
        <p14:creationId xmlns:p14="http://schemas.microsoft.com/office/powerpoint/2010/main" val="90032998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0" y="1416045"/>
            <a:ext cx="4782447"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en-US" dirty="0"/>
              <a:t>Cut </a:t>
            </a:r>
            <a:r>
              <a:rPr lang="en-US" dirty="0" err="1"/>
              <a:t>là</a:t>
            </a:r>
            <a:r>
              <a:rPr lang="en-US" dirty="0"/>
              <a:t> </a:t>
            </a:r>
            <a:r>
              <a:rPr lang="en-US" dirty="0" err="1"/>
              <a:t>sự</a:t>
            </a:r>
            <a:r>
              <a:rPr lang="en-US" dirty="0"/>
              <a:t> </a:t>
            </a:r>
            <a:r>
              <a:rPr lang="en-US" dirty="0" err="1"/>
              <a:t>phân</a:t>
            </a:r>
            <a:r>
              <a:rPr lang="en-US" dirty="0"/>
              <a:t> chia </a:t>
            </a:r>
            <a:r>
              <a:rPr lang="en-US" dirty="0" err="1"/>
              <a:t>của</a:t>
            </a:r>
            <a:r>
              <a:rPr lang="en-US" dirty="0"/>
              <a:t> </a:t>
            </a:r>
            <a:r>
              <a:rPr lang="en-US" dirty="0" err="1"/>
              <a:t>các</a:t>
            </a:r>
            <a:r>
              <a:rPr lang="en-US" dirty="0"/>
              <a:t> </a:t>
            </a:r>
            <a:r>
              <a:rPr lang="en-US" dirty="0" err="1"/>
              <a:t>đỉnh</a:t>
            </a:r>
            <a:r>
              <a:rPr lang="en-US" dirty="0"/>
              <a:t> </a:t>
            </a:r>
            <a:r>
              <a:rPr lang="en-US" dirty="0" err="1"/>
              <a:t>đồ</a:t>
            </a:r>
            <a:r>
              <a:rPr lang="en-US" dirty="0"/>
              <a:t> </a:t>
            </a:r>
            <a:r>
              <a:rPr lang="en-US" dirty="0" err="1"/>
              <a:t>thị</a:t>
            </a:r>
            <a:r>
              <a:rPr lang="en-US" dirty="0"/>
              <a:t> </a:t>
            </a:r>
            <a:r>
              <a:rPr lang="en-US" dirty="0" err="1"/>
              <a:t>thành</a:t>
            </a:r>
            <a:r>
              <a:rPr lang="en-US" dirty="0"/>
              <a:t> </a:t>
            </a:r>
            <a:r>
              <a:rPr lang="en-US" dirty="0" err="1"/>
              <a:t>hai</a:t>
            </a:r>
            <a:r>
              <a:rPr lang="en-US" dirty="0"/>
              <a:t> </a:t>
            </a:r>
            <a:r>
              <a:rPr lang="en-US" dirty="0" err="1"/>
              <a:t>bộ</a:t>
            </a:r>
            <a:r>
              <a:rPr lang="en-US" dirty="0"/>
              <a:t> </a:t>
            </a:r>
            <a:r>
              <a:rPr lang="en-US" dirty="0" err="1"/>
              <a:t>phận</a:t>
            </a:r>
            <a:endParaRPr lang="en-US" dirty="0"/>
          </a:p>
          <a:p>
            <a:pPr marL="431800" indent="-285750" algn="l">
              <a:lnSpc>
                <a:spcPct val="115000"/>
              </a:lnSpc>
              <a:spcBef>
                <a:spcPts val="1200"/>
              </a:spcBef>
              <a:buSzPts val="1300"/>
              <a:buFont typeface="Wingdings" panose="05000000000000000000" pitchFamily="2" charset="2"/>
              <a:buChar char="q"/>
            </a:pPr>
            <a:r>
              <a:rPr lang="vi-VN" i="1" dirty="0"/>
              <a:t>Minimum cut problem (bài toán cắt cực tiểu):</a:t>
            </a:r>
            <a:r>
              <a:rPr lang="vi-VN" dirty="0"/>
              <a:t> tìm một sự phân chia đồ thị như là số cạnh giữa hai phần là nhỏ nhất</a:t>
            </a:r>
          </a:p>
          <a:p>
            <a:pPr marL="431800" indent="-285750" algn="l">
              <a:lnSpc>
                <a:spcPct val="115000"/>
              </a:lnSpc>
              <a:spcBef>
                <a:spcPts val="1200"/>
              </a:spcBef>
              <a:buSzPts val="1300"/>
              <a:buFont typeface="Wingdings" panose="05000000000000000000" pitchFamily="2" charset="2"/>
              <a:buChar char="q"/>
            </a:pPr>
            <a:r>
              <a:rPr lang="en-US" dirty="0"/>
              <a:t> </a:t>
            </a:r>
            <a:r>
              <a:rPr lang="en-US" dirty="0" err="1"/>
              <a:t>Có</a:t>
            </a:r>
            <a:r>
              <a:rPr lang="en-US" dirty="0"/>
              <a:t> 2 </a:t>
            </a:r>
            <a:r>
              <a:rPr lang="en-US" dirty="0" err="1"/>
              <a:t>loại</a:t>
            </a:r>
            <a:r>
              <a:rPr lang="en-US" dirty="0"/>
              <a:t> cut:</a:t>
            </a:r>
          </a:p>
          <a:p>
            <a:pPr marL="431800" lvl="0" indent="-285750" algn="l">
              <a:lnSpc>
                <a:spcPct val="115000"/>
              </a:lnSpc>
              <a:spcBef>
                <a:spcPts val="1200"/>
              </a:spcBef>
              <a:buSzPts val="1300"/>
              <a:buFont typeface="Arial" panose="020B0604020202020204" pitchFamily="34" charset="0"/>
              <a:buChar char="•"/>
            </a:pPr>
            <a:r>
              <a:rPr lang="en-US" dirty="0" err="1"/>
              <a:t>RatioCut</a:t>
            </a:r>
            <a:endParaRPr lang="en-US" dirty="0"/>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vi-VN" dirty="0" smtClean="0"/>
              <a:t>Cut</a:t>
            </a:r>
            <a:endParaRPr lang="en-US" dirty="0"/>
          </a:p>
        </p:txBody>
      </p:sp>
      <p:pic>
        <p:nvPicPr>
          <p:cNvPr id="8" name="Picture 7"/>
          <p:cNvPicPr>
            <a:picLocks noChangeAspect="1"/>
          </p:cNvPicPr>
          <p:nvPr/>
        </p:nvPicPr>
        <p:blipFill>
          <a:blip r:embed="rId3"/>
          <a:stretch>
            <a:fillRect/>
          </a:stretch>
        </p:blipFill>
        <p:spPr>
          <a:xfrm>
            <a:off x="80502" y="3491988"/>
            <a:ext cx="3771900" cy="971550"/>
          </a:xfrm>
          <a:prstGeom prst="rect">
            <a:avLst/>
          </a:prstGeom>
        </p:spPr>
      </p:pic>
      <p:pic>
        <p:nvPicPr>
          <p:cNvPr id="9" name="Picture 8"/>
          <p:cNvPicPr>
            <a:picLocks noChangeAspect="1"/>
          </p:cNvPicPr>
          <p:nvPr/>
        </p:nvPicPr>
        <p:blipFill>
          <a:blip r:embed="rId4"/>
          <a:stretch>
            <a:fillRect/>
          </a:stretch>
        </p:blipFill>
        <p:spPr>
          <a:xfrm>
            <a:off x="4586865" y="3419585"/>
            <a:ext cx="4429125" cy="1066800"/>
          </a:xfrm>
          <a:prstGeom prst="rect">
            <a:avLst/>
          </a:prstGeom>
        </p:spPr>
      </p:pic>
      <p:sp>
        <p:nvSpPr>
          <p:cNvPr id="4" name="Rectangle 3"/>
          <p:cNvSpPr/>
          <p:nvPr/>
        </p:nvSpPr>
        <p:spPr>
          <a:xfrm>
            <a:off x="6037505" y="3084822"/>
            <a:ext cx="1580882" cy="311496"/>
          </a:xfrm>
          <a:prstGeom prst="rect">
            <a:avLst/>
          </a:prstGeom>
        </p:spPr>
        <p:txBody>
          <a:bodyPr wrap="none">
            <a:spAutoFit/>
          </a:bodyPr>
          <a:lstStyle/>
          <a:p>
            <a:pPr marL="285750" lvl="0" indent="-285750">
              <a:lnSpc>
                <a:spcPct val="107000"/>
              </a:lnSpc>
              <a:spcBef>
                <a:spcPts val="500"/>
              </a:spcBef>
              <a:spcAft>
                <a:spcPts val="600"/>
              </a:spcAft>
              <a:buFont typeface="Arial" panose="020B0604020202020204" pitchFamily="34" charset="0"/>
              <a:buChar char="•"/>
            </a:pPr>
            <a:r>
              <a:rPr lang="en-US" dirty="0" err="1">
                <a:solidFill>
                  <a:schemeClr val="tx1"/>
                </a:solidFill>
                <a:latin typeface="Times New Roman" panose="02020603050405020304" pitchFamily="18" charset="0"/>
                <a:cs typeface="Cordia New"/>
              </a:rPr>
              <a:t>NormalizedCut</a:t>
            </a:r>
            <a:endParaRPr lang="en-US" sz="1200" kern="100" dirty="0">
              <a:solidFill>
                <a:schemeClr val="tx1"/>
              </a:solidFill>
              <a:effectLst/>
              <a:latin typeface="Calibri" panose="020F0502020204030204" pitchFamily="34" charset="0"/>
              <a:cs typeface="Cordia New"/>
            </a:endParaRPr>
          </a:p>
        </p:txBody>
      </p:sp>
      <p:sp>
        <p:nvSpPr>
          <p:cNvPr id="5" name="Rectangle 4"/>
          <p:cNvSpPr/>
          <p:nvPr/>
        </p:nvSpPr>
        <p:spPr>
          <a:xfrm>
            <a:off x="4194531" y="2664117"/>
            <a:ext cx="4333879" cy="322845"/>
          </a:xfrm>
          <a:prstGeom prst="rect">
            <a:avLst/>
          </a:prstGeom>
        </p:spPr>
        <p:txBody>
          <a:bodyPr wrap="none">
            <a:spAutoFit/>
          </a:bodyPr>
          <a:lstStyle/>
          <a:p>
            <a:pPr marL="342900" lvl="0" indent="-342900">
              <a:lnSpc>
                <a:spcPct val="107000"/>
              </a:lnSpc>
              <a:spcAft>
                <a:spcPts val="800"/>
              </a:spcAft>
              <a:buFont typeface="Symbol" panose="05050102010706020507" pitchFamily="18" charset="2"/>
              <a:buChar char=""/>
            </a:pPr>
            <a:r>
              <a:rPr lang="en-US" kern="100" spc="-5" dirty="0" err="1">
                <a:solidFill>
                  <a:srgbClr val="FF0000"/>
                </a:solidFill>
                <a:latin typeface="Times New Roman" panose="02020603050405020304" pitchFamily="18" charset="0"/>
                <a:ea typeface="Calibri" panose="020F0502020204030204" pitchFamily="34" charset="0"/>
                <a:cs typeface="Cordia New"/>
              </a:rPr>
              <a:t>Chú</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thích</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i="1" kern="100" spc="-5" dirty="0" err="1">
                <a:solidFill>
                  <a:srgbClr val="FF0000"/>
                </a:solidFill>
                <a:latin typeface="Times New Roman" panose="02020603050405020304" pitchFamily="18" charset="0"/>
                <a:ea typeface="Calibri" panose="020F0502020204030204" pitchFamily="34" charset="0"/>
                <a:cs typeface="Cordia New"/>
              </a:rPr>
              <a:t>vol</a:t>
            </a:r>
            <a:r>
              <a:rPr lang="en-US" i="1" kern="100" spc="-5" dirty="0">
                <a:solidFill>
                  <a:srgbClr val="FF0000"/>
                </a:solidFill>
                <a:latin typeface="Times New Roman" panose="02020603050405020304" pitchFamily="18" charset="0"/>
                <a:ea typeface="Calibri" panose="020F0502020204030204" pitchFamily="34" charset="0"/>
                <a:cs typeface="Cordia New"/>
              </a:rPr>
              <a:t>(Ci)</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là</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tổng</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tất</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cả</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các</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cạnh</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của</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mỗi</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nút</a:t>
            </a:r>
            <a:endParaRPr lang="en-US" sz="1200" kern="100" dirty="0">
              <a:effectLst/>
              <a:latin typeface="Calibri" panose="020F0502020204030204" pitchFamily="34" charset="0"/>
              <a:cs typeface="Cordia New"/>
            </a:endParaRPr>
          </a:p>
        </p:txBody>
      </p:sp>
    </p:spTree>
    <p:extLst>
      <p:ext uri="{BB962C8B-B14F-4D97-AF65-F5344CB8AC3E}">
        <p14:creationId xmlns:p14="http://schemas.microsoft.com/office/powerpoint/2010/main" val="168294901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423398" y="1612690"/>
            <a:ext cx="4782447" cy="1461140"/>
          </a:xfrm>
          <a:prstGeom prst="rect">
            <a:avLst/>
          </a:prstGeom>
          <a:noFill/>
          <a:ln>
            <a:noFill/>
          </a:ln>
        </p:spPr>
        <p:txBody>
          <a:bodyPr spcFirstLastPara="1" wrap="square" lIns="91425" tIns="91425" rIns="91425" bIns="91425" anchor="t" anchorCtr="0">
            <a:noAutofit/>
          </a:bodyPr>
          <a:lstStyle/>
          <a:p>
            <a:pPr marL="146050" indent="0" algn="l">
              <a:lnSpc>
                <a:spcPct val="115000"/>
              </a:lnSpc>
              <a:spcBef>
                <a:spcPts val="1200"/>
              </a:spcBef>
              <a:buSzPts val="1300"/>
            </a:pPr>
            <a:r>
              <a:rPr lang="vi-VN" dirty="0"/>
              <a:t>Ví dụ: Trong mạng ví dụ, ta sẽ thực hiện cắt 2 đường như sau:</a:t>
            </a:r>
          </a:p>
          <a:p>
            <a:pPr marL="146050" indent="0" algn="l">
              <a:lnSpc>
                <a:spcPct val="115000"/>
              </a:lnSpc>
              <a:spcBef>
                <a:spcPts val="1200"/>
              </a:spcBef>
              <a:buSzPts val="1300"/>
            </a:pPr>
            <a:endParaRPr lang="vi-VN" dirty="0" smtClean="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r>
              <a:rPr lang="vi-VN" dirty="0"/>
              <a:t>Với đường cut (2):</a:t>
            </a:r>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vi-VN" dirty="0" smtClean="0"/>
              <a:t>Cut</a:t>
            </a:r>
            <a:endParaRPr lang="en-US" dirty="0"/>
          </a:p>
        </p:txBody>
      </p:sp>
      <p:pic>
        <p:nvPicPr>
          <p:cNvPr id="6" name="Picture 5"/>
          <p:cNvPicPr>
            <a:picLocks noChangeAspect="1"/>
          </p:cNvPicPr>
          <p:nvPr/>
        </p:nvPicPr>
        <p:blipFill>
          <a:blip r:embed="rId3"/>
          <a:stretch>
            <a:fillRect/>
          </a:stretch>
        </p:blipFill>
        <p:spPr>
          <a:xfrm>
            <a:off x="5872147" y="1576299"/>
            <a:ext cx="2821100" cy="2333625"/>
          </a:xfrm>
          <a:prstGeom prst="rect">
            <a:avLst/>
          </a:prstGeom>
        </p:spPr>
      </p:pic>
      <p:sp>
        <p:nvSpPr>
          <p:cNvPr id="3" name="Rectangle 2"/>
          <p:cNvSpPr/>
          <p:nvPr/>
        </p:nvSpPr>
        <p:spPr>
          <a:xfrm>
            <a:off x="423398" y="2297281"/>
            <a:ext cx="1566134" cy="322845"/>
          </a:xfrm>
          <a:prstGeom prst="rect">
            <a:avLst/>
          </a:prstGeom>
        </p:spPr>
        <p:txBody>
          <a:bodyPr wrap="none">
            <a:spAutoFit/>
          </a:bodyPr>
          <a:lstStyle/>
          <a:p>
            <a:pPr>
              <a:lnSpc>
                <a:spcPct val="107000"/>
              </a:lnSpc>
              <a:spcAft>
                <a:spcPts val="800"/>
              </a:spcAft>
            </a:pPr>
            <a:r>
              <a:rPr lang="vi-VN" kern="100" spc="-5" dirty="0">
                <a:solidFill>
                  <a:srgbClr val="FF0000"/>
                </a:solidFill>
                <a:latin typeface="Times New Roman" panose="02020603050405020304" pitchFamily="18" charset="0"/>
                <a:ea typeface="Calibri" panose="020F0502020204030204" pitchFamily="34" charset="0"/>
                <a:cs typeface="Cordia New"/>
              </a:rPr>
              <a:t>Với đường cut (1):</a:t>
            </a:r>
            <a:r>
              <a:rPr lang="vi-VN" kern="100" dirty="0">
                <a:solidFill>
                  <a:srgbClr val="FF0000"/>
                </a:solidFill>
                <a:latin typeface="Times New Roman" panose="02020603050405020304" pitchFamily="18" charset="0"/>
                <a:ea typeface="Calibri" panose="020F0502020204030204" pitchFamily="34" charset="0"/>
                <a:cs typeface="Cordia New"/>
              </a:rPr>
              <a:t> </a:t>
            </a:r>
            <a:endParaRPr lang="vi-VN" sz="1200" kern="100" dirty="0">
              <a:effectLst/>
              <a:latin typeface="Calibri" panose="020F0502020204030204" pitchFamily="34" charset="0"/>
              <a:cs typeface="Cordia New"/>
            </a:endParaRPr>
          </a:p>
        </p:txBody>
      </p:sp>
      <p:pic>
        <p:nvPicPr>
          <p:cNvPr id="8" name="Picture 7"/>
          <p:cNvPicPr>
            <a:picLocks noChangeAspect="1"/>
          </p:cNvPicPr>
          <p:nvPr/>
        </p:nvPicPr>
        <p:blipFill>
          <a:blip r:embed="rId4"/>
          <a:stretch>
            <a:fillRect/>
          </a:stretch>
        </p:blipFill>
        <p:spPr>
          <a:xfrm>
            <a:off x="164502" y="2760476"/>
            <a:ext cx="2303395" cy="2305050"/>
          </a:xfrm>
          <a:prstGeom prst="rect">
            <a:avLst/>
          </a:prstGeom>
        </p:spPr>
      </p:pic>
      <p:sp>
        <p:nvSpPr>
          <p:cNvPr id="4" name="Rectangle 3"/>
          <p:cNvSpPr/>
          <p:nvPr/>
        </p:nvSpPr>
        <p:spPr>
          <a:xfrm>
            <a:off x="3125531" y="2340843"/>
            <a:ext cx="1521250" cy="322845"/>
          </a:xfrm>
          <a:prstGeom prst="rect">
            <a:avLst/>
          </a:prstGeom>
        </p:spPr>
        <p:txBody>
          <a:bodyPr wrap="none">
            <a:spAutoFit/>
          </a:bodyPr>
          <a:lstStyle/>
          <a:p>
            <a:pPr>
              <a:lnSpc>
                <a:spcPct val="107000"/>
              </a:lnSpc>
              <a:spcAft>
                <a:spcPts val="800"/>
              </a:spcAft>
            </a:pPr>
            <a:r>
              <a:rPr lang="vi-VN" kern="100" spc="-5" dirty="0">
                <a:solidFill>
                  <a:srgbClr val="FF0000"/>
                </a:solidFill>
                <a:latin typeface="Times New Roman" panose="02020603050405020304" pitchFamily="18" charset="0"/>
                <a:ea typeface="Calibri" panose="020F0502020204030204" pitchFamily="34" charset="0"/>
                <a:cs typeface="Cordia New"/>
              </a:rPr>
              <a:t>Với đường cut (2):</a:t>
            </a:r>
            <a:endParaRPr lang="vi-VN" sz="1200" kern="100" dirty="0">
              <a:effectLst/>
              <a:latin typeface="Calibri" panose="020F0502020204030204" pitchFamily="34" charset="0"/>
              <a:cs typeface="Cordia New"/>
            </a:endParaRPr>
          </a:p>
        </p:txBody>
      </p:sp>
      <p:pic>
        <p:nvPicPr>
          <p:cNvPr id="10" name="Picture 9"/>
          <p:cNvPicPr>
            <a:picLocks noChangeAspect="1"/>
          </p:cNvPicPr>
          <p:nvPr/>
        </p:nvPicPr>
        <p:blipFill>
          <a:blip r:embed="rId5"/>
          <a:stretch>
            <a:fillRect/>
          </a:stretch>
        </p:blipFill>
        <p:spPr>
          <a:xfrm>
            <a:off x="2957515" y="2828925"/>
            <a:ext cx="2507226" cy="2314575"/>
          </a:xfrm>
          <a:prstGeom prst="rect">
            <a:avLst/>
          </a:prstGeom>
        </p:spPr>
      </p:pic>
      <p:sp>
        <p:nvSpPr>
          <p:cNvPr id="5" name="Rectangle 4"/>
          <p:cNvSpPr/>
          <p:nvPr/>
        </p:nvSpPr>
        <p:spPr>
          <a:xfrm>
            <a:off x="5464741" y="4075161"/>
            <a:ext cx="3325298" cy="1014380"/>
          </a:xfrm>
          <a:prstGeom prst="rect">
            <a:avLst/>
          </a:prstGeom>
        </p:spPr>
        <p:txBody>
          <a:bodyPr wrap="square">
            <a:spAutoFit/>
          </a:bodyPr>
          <a:lstStyle/>
          <a:p>
            <a:pPr marL="342900" lvl="0" indent="-342900">
              <a:lnSpc>
                <a:spcPct val="107000"/>
              </a:lnSpc>
              <a:spcAft>
                <a:spcPts val="800"/>
              </a:spcAft>
              <a:buFont typeface="Wingdings" panose="05000000000000000000" pitchFamily="2" charset="2"/>
              <a:buChar char=""/>
            </a:pPr>
            <a:r>
              <a:rPr lang="vi-VN" b="1" kern="100" spc="-5"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Cả Ratio và Normalized Cut đều đưa ra phân vùng cân bằng với (1), tuy nhiên chỉ Ratio đưa ra vùng cân bằng  ở (2)</a:t>
            </a:r>
            <a:endParaRPr lang="vi-V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61578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r>
              <a:rPr lang="en-US" dirty="0" err="1"/>
              <a:t>Tính</a:t>
            </a:r>
            <a:r>
              <a:rPr lang="en-US" dirty="0"/>
              <a:t> </a:t>
            </a:r>
            <a:r>
              <a:rPr lang="en-US" dirty="0" err="1"/>
              <a:t>toán</a:t>
            </a:r>
            <a:r>
              <a:rPr lang="en-US" dirty="0"/>
              <a:t> Spectral clustering</a:t>
            </a:r>
          </a:p>
        </p:txBody>
      </p:sp>
      <p:sp>
        <p:nvSpPr>
          <p:cNvPr id="7" name="TextBox 6"/>
          <p:cNvSpPr txBox="1"/>
          <p:nvPr/>
        </p:nvSpPr>
        <p:spPr>
          <a:xfrm>
            <a:off x="245807" y="1604596"/>
            <a:ext cx="7226710" cy="1800493"/>
          </a:xfrm>
          <a:prstGeom prst="rect">
            <a:avLst/>
          </a:prstGeom>
          <a:noFill/>
        </p:spPr>
        <p:txBody>
          <a:bodyPr wrap="square" rtlCol="0">
            <a:spAutoFit/>
          </a:bodyPr>
          <a:lstStyle/>
          <a:p>
            <a:r>
              <a:rPr lang="vi-VN" dirty="0"/>
              <a:t>Cả ratio cut và normalized cut đều có thể được đưa vào công thức:</a:t>
            </a:r>
            <a:br>
              <a:rPr lang="vi-VN" dirty="0"/>
            </a:br>
            <a:endParaRPr lang="vi-VN" dirty="0"/>
          </a:p>
          <a:p>
            <a:endParaRPr lang="vi-VN" dirty="0" smtClean="0"/>
          </a:p>
          <a:p>
            <a:endParaRPr lang="vi-VN" dirty="0"/>
          </a:p>
          <a:p>
            <a:endParaRPr lang="vi-VN" dirty="0" smtClean="0"/>
          </a:p>
          <a:p>
            <a:endParaRPr lang="vi-VN" dirty="0"/>
          </a:p>
          <a:p>
            <a:pPr lvl="0"/>
            <a:r>
              <a:rPr lang="en-US" dirty="0" err="1"/>
              <a:t>Trong</a:t>
            </a:r>
            <a:r>
              <a:rPr lang="en-US" dirty="0"/>
              <a:t> </a:t>
            </a:r>
            <a:r>
              <a:rPr lang="en-US" dirty="0" err="1"/>
              <a:t>đó</a:t>
            </a:r>
            <a:r>
              <a:rPr lang="en-US" dirty="0"/>
              <a:t>:</a:t>
            </a:r>
          </a:p>
          <a:p>
            <a:endParaRPr lang="en-US" dirty="0"/>
          </a:p>
        </p:txBody>
      </p:sp>
      <p:pic>
        <p:nvPicPr>
          <p:cNvPr id="13" name="Picture 12"/>
          <p:cNvPicPr>
            <a:picLocks noChangeAspect="1"/>
          </p:cNvPicPr>
          <p:nvPr/>
        </p:nvPicPr>
        <p:blipFill>
          <a:blip r:embed="rId3"/>
          <a:stretch>
            <a:fillRect/>
          </a:stretch>
        </p:blipFill>
        <p:spPr>
          <a:xfrm>
            <a:off x="1582995" y="2010520"/>
            <a:ext cx="5943600" cy="665480"/>
          </a:xfrm>
          <a:prstGeom prst="rect">
            <a:avLst/>
          </a:prstGeom>
        </p:spPr>
      </p:pic>
      <p:pic>
        <p:nvPicPr>
          <p:cNvPr id="14" name="Picture 13"/>
          <p:cNvPicPr>
            <a:picLocks noChangeAspect="1"/>
          </p:cNvPicPr>
          <p:nvPr/>
        </p:nvPicPr>
        <p:blipFill>
          <a:blip r:embed="rId4"/>
          <a:stretch>
            <a:fillRect/>
          </a:stretch>
        </p:blipFill>
        <p:spPr>
          <a:xfrm>
            <a:off x="1897634" y="2929397"/>
            <a:ext cx="5086985" cy="818372"/>
          </a:xfrm>
          <a:prstGeom prst="rect">
            <a:avLst/>
          </a:prstGeom>
        </p:spPr>
      </p:pic>
      <p:sp>
        <p:nvSpPr>
          <p:cNvPr id="9" name="Rectangle 8"/>
          <p:cNvSpPr/>
          <p:nvPr/>
        </p:nvSpPr>
        <p:spPr>
          <a:xfrm>
            <a:off x="0" y="3900461"/>
            <a:ext cx="8291648" cy="509820"/>
          </a:xfrm>
          <a:prstGeom prst="rect">
            <a:avLst/>
          </a:prstGeom>
        </p:spPr>
        <p:txBody>
          <a:bodyPr wrap="square">
            <a:spAutoFit/>
          </a:bodyPr>
          <a:lstStyle/>
          <a:p>
            <a:pPr marL="342900" lvl="0" indent="-342900">
              <a:lnSpc>
                <a:spcPct val="107000"/>
              </a:lnSpc>
              <a:spcAft>
                <a:spcPts val="800"/>
              </a:spcAft>
              <a:buFont typeface="Times New Roman" panose="02020603050405020304" pitchFamily="18" charset="0"/>
              <a:buChar char="-"/>
            </a:pPr>
            <a:r>
              <a:rPr lang="vi-VN" sz="1300" kern="100" spc="-5" dirty="0">
                <a:solidFill>
                  <a:srgbClr val="FF0000"/>
                </a:solidFill>
                <a:latin typeface="Times New Roman" panose="02020603050405020304" pitchFamily="18" charset="0"/>
                <a:ea typeface="Calibri" panose="020F0502020204030204" pitchFamily="34" charset="0"/>
                <a:cs typeface="Cordia New"/>
              </a:rPr>
              <a:t>Giải pháp: S là vector riêng của L với giá trị riêng nhỏ nhất (trừ trường hợp đầu tiên). Sau đó áp dụng k-means cho S, ta được cộng đồng cần tìm:</a:t>
            </a:r>
            <a:endParaRPr lang="vi-VN" sz="1300" kern="100" dirty="0">
              <a:effectLst/>
              <a:latin typeface="Calibri" panose="020F0502020204030204" pitchFamily="34" charset="0"/>
              <a:ea typeface="Calibri" panose="020F0502020204030204" pitchFamily="34" charset="0"/>
              <a:cs typeface="Cordia New"/>
            </a:endParaRPr>
          </a:p>
        </p:txBody>
      </p:sp>
      <p:pic>
        <p:nvPicPr>
          <p:cNvPr id="16" name="Picture 15"/>
          <p:cNvPicPr>
            <a:picLocks noChangeAspect="1"/>
          </p:cNvPicPr>
          <p:nvPr/>
        </p:nvPicPr>
        <p:blipFill>
          <a:blip r:embed="rId5"/>
          <a:stretch>
            <a:fillRect/>
          </a:stretch>
        </p:blipFill>
        <p:spPr>
          <a:xfrm>
            <a:off x="2402749" y="4253410"/>
            <a:ext cx="1743075" cy="619125"/>
          </a:xfrm>
          <a:prstGeom prst="rect">
            <a:avLst/>
          </a:prstGeom>
        </p:spPr>
      </p:pic>
      <p:sp>
        <p:nvSpPr>
          <p:cNvPr id="11" name="Rectangle 10"/>
          <p:cNvSpPr/>
          <p:nvPr/>
        </p:nvSpPr>
        <p:spPr>
          <a:xfrm>
            <a:off x="4217279" y="4363944"/>
            <a:ext cx="2001702" cy="322845"/>
          </a:xfrm>
          <a:prstGeom prst="rect">
            <a:avLst/>
          </a:prstGeom>
        </p:spPr>
        <p:txBody>
          <a:bodyPr wrap="none">
            <a:spAutoFit/>
          </a:bodyPr>
          <a:lstStyle/>
          <a:p>
            <a:pPr>
              <a:lnSpc>
                <a:spcPct val="107000"/>
              </a:lnSpc>
              <a:spcAft>
                <a:spcPts val="800"/>
              </a:spcAft>
            </a:pPr>
            <a:r>
              <a:rPr lang="en-US" kern="100" spc="-5" dirty="0" err="1">
                <a:solidFill>
                  <a:srgbClr val="FF0000"/>
                </a:solidFill>
                <a:latin typeface="Times New Roman" panose="02020603050405020304" pitchFamily="18" charset="0"/>
                <a:ea typeface="Calibri" panose="020F0502020204030204" pitchFamily="34" charset="0"/>
                <a:cs typeface="Cordia New"/>
              </a:rPr>
              <a:t>Với</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smtClean="0">
                <a:solidFill>
                  <a:srgbClr val="FF0000"/>
                </a:solidFill>
                <a:latin typeface="Times New Roman" panose="02020603050405020304" pitchFamily="18" charset="0"/>
                <a:ea typeface="Calibri" panose="020F0502020204030204" pitchFamily="34" charset="0"/>
                <a:cs typeface="Cordia New"/>
              </a:rPr>
              <a:t>V </a:t>
            </a:r>
            <a:r>
              <a:rPr lang="en-US" kern="100" spc="-5" dirty="0" err="1">
                <a:solidFill>
                  <a:srgbClr val="FF0000"/>
                </a:solidFill>
                <a:latin typeface="Times New Roman" panose="02020603050405020304" pitchFamily="18" charset="0"/>
                <a:ea typeface="Calibri" panose="020F0502020204030204" pitchFamily="34" charset="0"/>
                <a:cs typeface="Cordia New"/>
              </a:rPr>
              <a:t>là</a:t>
            </a:r>
            <a:r>
              <a:rPr lang="en-US" kern="100" spc="-5" dirty="0">
                <a:solidFill>
                  <a:srgbClr val="FF0000"/>
                </a:solidFill>
                <a:latin typeface="Times New Roman" panose="02020603050405020304" pitchFamily="18" charset="0"/>
                <a:ea typeface="Calibri" panose="020F0502020204030204" pitchFamily="34" charset="0"/>
                <a:cs typeface="Cordia New"/>
              </a:rPr>
              <a:t> vector </a:t>
            </a:r>
            <a:r>
              <a:rPr lang="en-US" kern="100" spc="-5" dirty="0" err="1">
                <a:solidFill>
                  <a:srgbClr val="FF0000"/>
                </a:solidFill>
                <a:latin typeface="Times New Roman" panose="02020603050405020304" pitchFamily="18" charset="0"/>
                <a:ea typeface="Calibri" panose="020F0502020204030204" pitchFamily="34" charset="0"/>
                <a:cs typeface="Cordia New"/>
              </a:rPr>
              <a:t>riêng</a:t>
            </a:r>
            <a:r>
              <a:rPr lang="en-US" kern="100" spc="-5" dirty="0">
                <a:solidFill>
                  <a:srgbClr val="FF0000"/>
                </a:solidFill>
                <a:latin typeface="Times New Roman" panose="02020603050405020304" pitchFamily="18" charset="0"/>
                <a:ea typeface="Calibri" panose="020F0502020204030204" pitchFamily="34" charset="0"/>
                <a:cs typeface="Cordia New"/>
              </a:rPr>
              <a:t> </a:t>
            </a:r>
            <a:r>
              <a:rPr lang="en-US" kern="100" spc="-5" dirty="0" err="1">
                <a:solidFill>
                  <a:srgbClr val="FF0000"/>
                </a:solidFill>
                <a:latin typeface="Times New Roman" panose="02020603050405020304" pitchFamily="18" charset="0"/>
                <a:ea typeface="Calibri" panose="020F0502020204030204" pitchFamily="34" charset="0"/>
                <a:cs typeface="Cordia New"/>
              </a:rPr>
              <a:t>và</a:t>
            </a:r>
            <a:endParaRPr lang="en-US" sz="1200" kern="100" dirty="0">
              <a:effectLst/>
              <a:latin typeface="Calibri" panose="020F0502020204030204" pitchFamily="34" charset="0"/>
              <a:cs typeface="Cordia New"/>
            </a:endParaRPr>
          </a:p>
        </p:txBody>
      </p:sp>
      <p:pic>
        <p:nvPicPr>
          <p:cNvPr id="18" name="Picture 17"/>
          <p:cNvPicPr>
            <a:picLocks noChangeAspect="1"/>
          </p:cNvPicPr>
          <p:nvPr/>
        </p:nvPicPr>
        <p:blipFill>
          <a:blip r:embed="rId6"/>
          <a:stretch>
            <a:fillRect/>
          </a:stretch>
        </p:blipFill>
        <p:spPr>
          <a:xfrm>
            <a:off x="6290436" y="4287964"/>
            <a:ext cx="1456680" cy="474804"/>
          </a:xfrm>
          <a:prstGeom prst="rect">
            <a:avLst/>
          </a:prstGeom>
        </p:spPr>
      </p:pic>
    </p:spTree>
    <p:extLst>
      <p:ext uri="{BB962C8B-B14F-4D97-AF65-F5344CB8AC3E}">
        <p14:creationId xmlns:p14="http://schemas.microsoft.com/office/powerpoint/2010/main" val="304430062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415962" y="953726"/>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138500" y="69810"/>
            <a:ext cx="5005500" cy="1022100"/>
          </a:xfrm>
          <a:prstGeom prst="rect">
            <a:avLst/>
          </a:prstGeom>
          <a:noFill/>
          <a:ln>
            <a:noFill/>
          </a:ln>
        </p:spPr>
        <p:txBody>
          <a:bodyPr spcFirstLastPara="1" wrap="square" lIns="91425" tIns="91425" rIns="91425" bIns="91425" anchor="ctr" anchorCtr="0">
            <a:noAutofit/>
          </a:bodyPr>
          <a:lstStyle/>
          <a:p>
            <a:r>
              <a:rPr lang="en-US" dirty="0" err="1"/>
              <a:t>Tính</a:t>
            </a:r>
            <a:r>
              <a:rPr lang="en-US" dirty="0"/>
              <a:t> </a:t>
            </a:r>
            <a:r>
              <a:rPr lang="en-US" dirty="0" err="1"/>
              <a:t>toán</a:t>
            </a:r>
            <a:r>
              <a:rPr lang="en-US" dirty="0"/>
              <a:t> Spectral clustering</a:t>
            </a:r>
          </a:p>
        </p:txBody>
      </p:sp>
      <p:sp>
        <p:nvSpPr>
          <p:cNvPr id="2" name="TextBox 1"/>
          <p:cNvSpPr txBox="1"/>
          <p:nvPr/>
        </p:nvSpPr>
        <p:spPr>
          <a:xfrm>
            <a:off x="167149" y="1067901"/>
            <a:ext cx="7197213" cy="523220"/>
          </a:xfrm>
          <a:prstGeom prst="rect">
            <a:avLst/>
          </a:prstGeom>
          <a:noFill/>
        </p:spPr>
        <p:txBody>
          <a:bodyPr wrap="square" rtlCol="0">
            <a:spAutoFit/>
          </a:bodyPr>
          <a:lstStyle/>
          <a:p>
            <a:r>
              <a:rPr lang="vi-VN" b="1" dirty="0"/>
              <a:t>Áp dụng mạng trên ta </a:t>
            </a:r>
            <a:r>
              <a:rPr lang="vi-VN" b="1" dirty="0" smtClean="0"/>
              <a:t>tính </a:t>
            </a:r>
            <a:r>
              <a:rPr lang="vi-VN" b="1" dirty="0"/>
              <a:t>toán được:</a:t>
            </a:r>
            <a:endParaRPr lang="vi-VN" dirty="0"/>
          </a:p>
          <a:p>
            <a:endParaRPr lang="en-US" dirty="0"/>
          </a:p>
        </p:txBody>
      </p:sp>
      <p:pic>
        <p:nvPicPr>
          <p:cNvPr id="12" name="Picture 11"/>
          <p:cNvPicPr>
            <a:picLocks noChangeAspect="1"/>
          </p:cNvPicPr>
          <p:nvPr/>
        </p:nvPicPr>
        <p:blipFill>
          <a:blip r:embed="rId3"/>
          <a:stretch>
            <a:fillRect/>
          </a:stretch>
        </p:blipFill>
        <p:spPr>
          <a:xfrm>
            <a:off x="1103770" y="1412169"/>
            <a:ext cx="6447403" cy="1482560"/>
          </a:xfrm>
          <a:prstGeom prst="rect">
            <a:avLst/>
          </a:prstGeom>
        </p:spPr>
      </p:pic>
      <p:pic>
        <p:nvPicPr>
          <p:cNvPr id="15" name="Picture 14"/>
          <p:cNvPicPr>
            <a:picLocks noChangeAspect="1"/>
          </p:cNvPicPr>
          <p:nvPr/>
        </p:nvPicPr>
        <p:blipFill>
          <a:blip r:embed="rId4"/>
          <a:stretch>
            <a:fillRect/>
          </a:stretch>
        </p:blipFill>
        <p:spPr>
          <a:xfrm>
            <a:off x="1229033" y="3214989"/>
            <a:ext cx="3341665" cy="1731868"/>
          </a:xfrm>
          <a:prstGeom prst="rect">
            <a:avLst/>
          </a:prstGeom>
        </p:spPr>
      </p:pic>
      <p:sp>
        <p:nvSpPr>
          <p:cNvPr id="3" name="Rectangle 2"/>
          <p:cNvSpPr/>
          <p:nvPr/>
        </p:nvSpPr>
        <p:spPr>
          <a:xfrm>
            <a:off x="4855833" y="3671588"/>
            <a:ext cx="4572000" cy="553357"/>
          </a:xfrm>
          <a:prstGeom prst="rect">
            <a:avLst/>
          </a:prstGeom>
        </p:spPr>
        <p:txBody>
          <a:bodyPr>
            <a:spAutoFit/>
          </a:bodyPr>
          <a:lstStyle/>
          <a:p>
            <a:pPr marL="342900" lvl="0" indent="-342900">
              <a:lnSpc>
                <a:spcPct val="107000"/>
              </a:lnSpc>
              <a:spcAft>
                <a:spcPts val="800"/>
              </a:spcAft>
              <a:buFont typeface="Wingdings" panose="05000000000000000000" pitchFamily="2" charset="2"/>
              <a:buChar char=""/>
            </a:pPr>
            <a:r>
              <a:rPr lang="vi-VN" kern="1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Áp dụng K-means ta được 2 cộng đồng: {1,2,3,4},{5,6,7,8,9}</a:t>
            </a:r>
            <a:endParaRPr lang="vi-V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409390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415962" y="953726"/>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138500" y="69810"/>
            <a:ext cx="5005500" cy="1022100"/>
          </a:xfrm>
          <a:prstGeom prst="rect">
            <a:avLst/>
          </a:prstGeom>
          <a:noFill/>
          <a:ln>
            <a:noFill/>
          </a:ln>
        </p:spPr>
        <p:txBody>
          <a:bodyPr spcFirstLastPara="1" wrap="square" lIns="91425" tIns="91425" rIns="91425" bIns="91425" anchor="ctr" anchorCtr="0">
            <a:noAutofit/>
          </a:bodyPr>
          <a:lstStyle/>
          <a:p>
            <a:r>
              <a:rPr lang="en-US" dirty="0" err="1"/>
              <a:t>Tính</a:t>
            </a:r>
            <a:r>
              <a:rPr lang="en-US" dirty="0"/>
              <a:t> </a:t>
            </a:r>
            <a:r>
              <a:rPr lang="en-US" dirty="0" err="1"/>
              <a:t>toán</a:t>
            </a:r>
            <a:r>
              <a:rPr lang="en-US" dirty="0"/>
              <a:t> Spectral clustering</a:t>
            </a:r>
          </a:p>
        </p:txBody>
      </p:sp>
      <p:sp>
        <p:nvSpPr>
          <p:cNvPr id="2" name="TextBox 1"/>
          <p:cNvSpPr txBox="1"/>
          <p:nvPr/>
        </p:nvSpPr>
        <p:spPr>
          <a:xfrm>
            <a:off x="167149" y="1067901"/>
            <a:ext cx="7197213" cy="523220"/>
          </a:xfrm>
          <a:prstGeom prst="rect">
            <a:avLst/>
          </a:prstGeom>
          <a:noFill/>
        </p:spPr>
        <p:txBody>
          <a:bodyPr wrap="square" rtlCol="0">
            <a:spAutoFit/>
          </a:bodyPr>
          <a:lstStyle/>
          <a:p>
            <a:r>
              <a:rPr lang="vi-VN" b="1" dirty="0"/>
              <a:t>Áp dụng mạng trên ta </a:t>
            </a:r>
            <a:r>
              <a:rPr lang="vi-VN" b="1" dirty="0" smtClean="0"/>
              <a:t>tính </a:t>
            </a:r>
            <a:r>
              <a:rPr lang="vi-VN" b="1" dirty="0"/>
              <a:t>toán được:</a:t>
            </a:r>
            <a:endParaRPr lang="vi-VN" dirty="0"/>
          </a:p>
          <a:p>
            <a:endParaRPr lang="en-US" dirty="0"/>
          </a:p>
        </p:txBody>
      </p:sp>
      <p:pic>
        <p:nvPicPr>
          <p:cNvPr id="12" name="Picture 11"/>
          <p:cNvPicPr>
            <a:picLocks noChangeAspect="1"/>
          </p:cNvPicPr>
          <p:nvPr/>
        </p:nvPicPr>
        <p:blipFill>
          <a:blip r:embed="rId3"/>
          <a:stretch>
            <a:fillRect/>
          </a:stretch>
        </p:blipFill>
        <p:spPr>
          <a:xfrm>
            <a:off x="1103770" y="1412169"/>
            <a:ext cx="6447403" cy="1482560"/>
          </a:xfrm>
          <a:prstGeom prst="rect">
            <a:avLst/>
          </a:prstGeom>
        </p:spPr>
      </p:pic>
      <p:pic>
        <p:nvPicPr>
          <p:cNvPr id="15" name="Picture 14"/>
          <p:cNvPicPr>
            <a:picLocks noChangeAspect="1"/>
          </p:cNvPicPr>
          <p:nvPr/>
        </p:nvPicPr>
        <p:blipFill>
          <a:blip r:embed="rId4"/>
          <a:stretch>
            <a:fillRect/>
          </a:stretch>
        </p:blipFill>
        <p:spPr>
          <a:xfrm>
            <a:off x="1229033" y="3214989"/>
            <a:ext cx="3341665" cy="1731868"/>
          </a:xfrm>
          <a:prstGeom prst="rect">
            <a:avLst/>
          </a:prstGeom>
        </p:spPr>
      </p:pic>
      <p:sp>
        <p:nvSpPr>
          <p:cNvPr id="3" name="Rectangle 2"/>
          <p:cNvSpPr/>
          <p:nvPr/>
        </p:nvSpPr>
        <p:spPr>
          <a:xfrm>
            <a:off x="4855833" y="3671588"/>
            <a:ext cx="4572000" cy="553357"/>
          </a:xfrm>
          <a:prstGeom prst="rect">
            <a:avLst/>
          </a:prstGeom>
        </p:spPr>
        <p:txBody>
          <a:bodyPr>
            <a:spAutoFit/>
          </a:bodyPr>
          <a:lstStyle/>
          <a:p>
            <a:pPr marL="342900" lvl="0" indent="-342900">
              <a:lnSpc>
                <a:spcPct val="107000"/>
              </a:lnSpc>
              <a:spcAft>
                <a:spcPts val="800"/>
              </a:spcAft>
              <a:buFont typeface="Wingdings" panose="05000000000000000000" pitchFamily="2" charset="2"/>
              <a:buChar char=""/>
            </a:pPr>
            <a:r>
              <a:rPr lang="vi-VN" kern="100" spc="-5"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Áp dụng K-means ta được 2 cộng đồng: {1,2,3,4},{5,6,7,8,9}</a:t>
            </a:r>
            <a:endParaRPr lang="vi-VN"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830207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415962" y="953726"/>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3303639" y="69810"/>
            <a:ext cx="5840361" cy="1022100"/>
          </a:xfrm>
          <a:prstGeom prst="rect">
            <a:avLst/>
          </a:prstGeom>
          <a:noFill/>
          <a:ln>
            <a:noFill/>
          </a:ln>
        </p:spPr>
        <p:txBody>
          <a:bodyPr spcFirstLastPara="1" wrap="square" lIns="91425" tIns="91425" rIns="91425" bIns="91425" anchor="ctr" anchorCtr="0">
            <a:noAutofit/>
          </a:bodyPr>
          <a:lstStyle/>
          <a:p>
            <a:r>
              <a:rPr lang="en-US" dirty="0" err="1"/>
              <a:t>Ưu</a:t>
            </a:r>
            <a:r>
              <a:rPr lang="en-US" dirty="0"/>
              <a:t> </a:t>
            </a:r>
            <a:r>
              <a:rPr lang="en-US" dirty="0" err="1"/>
              <a:t>điểm</a:t>
            </a:r>
            <a:r>
              <a:rPr lang="en-US" dirty="0"/>
              <a:t> </a:t>
            </a:r>
            <a:r>
              <a:rPr lang="en-US" dirty="0" err="1"/>
              <a:t>của</a:t>
            </a:r>
            <a:r>
              <a:rPr lang="en-US" dirty="0"/>
              <a:t> Spectral Clustering</a:t>
            </a:r>
          </a:p>
        </p:txBody>
      </p:sp>
      <p:sp>
        <p:nvSpPr>
          <p:cNvPr id="4" name="TextBox 3"/>
          <p:cNvSpPr txBox="1"/>
          <p:nvPr/>
        </p:nvSpPr>
        <p:spPr>
          <a:xfrm>
            <a:off x="589934" y="1356852"/>
            <a:ext cx="7954298" cy="3108543"/>
          </a:xfrm>
          <a:prstGeom prst="rect">
            <a:avLst/>
          </a:prstGeom>
          <a:noFill/>
        </p:spPr>
        <p:txBody>
          <a:bodyPr wrap="square" rtlCol="0">
            <a:spAutoFit/>
          </a:bodyPr>
          <a:lstStyle/>
          <a:p>
            <a:pPr marL="285750" lvl="0" indent="-285750">
              <a:lnSpc>
                <a:spcPct val="200000"/>
              </a:lnSpc>
              <a:buFont typeface="Wingdings" panose="05000000000000000000" pitchFamily="2" charset="2"/>
              <a:buChar char="q"/>
            </a:pPr>
            <a:r>
              <a:rPr lang="en-US" dirty="0"/>
              <a:t>Spectral Clustering </a:t>
            </a:r>
            <a:r>
              <a:rPr lang="en-US" dirty="0" err="1"/>
              <a:t>có</a:t>
            </a:r>
            <a:r>
              <a:rPr lang="en-US" dirty="0"/>
              <a:t> </a:t>
            </a:r>
            <a:r>
              <a:rPr lang="en-US" dirty="0" err="1"/>
              <a:t>thể</a:t>
            </a:r>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không</a:t>
            </a:r>
            <a:r>
              <a:rPr lang="en-US" dirty="0"/>
              <a:t> </a:t>
            </a:r>
            <a:r>
              <a:rPr lang="en-US" dirty="0" err="1"/>
              <a:t>tuyến</a:t>
            </a:r>
            <a:r>
              <a:rPr lang="en-US" dirty="0"/>
              <a:t> </a:t>
            </a:r>
            <a:r>
              <a:rPr lang="en-US" dirty="0" err="1"/>
              <a:t>tính</a:t>
            </a:r>
            <a:r>
              <a:rPr lang="en-US" dirty="0"/>
              <a:t>, </a:t>
            </a:r>
            <a:r>
              <a:rPr lang="en-US" dirty="0" err="1"/>
              <a:t>giúp</a:t>
            </a:r>
            <a:r>
              <a:rPr lang="en-US" dirty="0"/>
              <a:t> </a:t>
            </a:r>
            <a:r>
              <a:rPr lang="en-US" dirty="0" err="1"/>
              <a:t>chúng</a:t>
            </a:r>
            <a:r>
              <a:rPr lang="en-US" dirty="0"/>
              <a:t> ta </a:t>
            </a:r>
            <a:r>
              <a:rPr lang="en-US" dirty="0" err="1"/>
              <a:t>phân</a:t>
            </a:r>
            <a:r>
              <a:rPr lang="en-US" dirty="0"/>
              <a:t> </a:t>
            </a:r>
            <a:r>
              <a:rPr lang="en-US" dirty="0" err="1"/>
              <a:t>loại</a:t>
            </a:r>
            <a:r>
              <a:rPr lang="en-US" dirty="0"/>
              <a:t> </a:t>
            </a:r>
            <a:r>
              <a:rPr lang="en-US" dirty="0" err="1"/>
              <a:t>dữ</a:t>
            </a:r>
            <a:r>
              <a:rPr lang="en-US" dirty="0"/>
              <a:t> </a:t>
            </a:r>
            <a:r>
              <a:rPr lang="en-US" dirty="0" err="1"/>
              <a:t>liệu</a:t>
            </a:r>
            <a:r>
              <a:rPr lang="en-US" dirty="0"/>
              <a:t> </a:t>
            </a:r>
            <a:r>
              <a:rPr lang="en-US" dirty="0" err="1"/>
              <a:t>theo</a:t>
            </a:r>
            <a:r>
              <a:rPr lang="en-US" dirty="0"/>
              <a:t> </a:t>
            </a:r>
            <a:r>
              <a:rPr lang="en-US" dirty="0" err="1"/>
              <a:t>các</a:t>
            </a:r>
            <a:r>
              <a:rPr lang="en-US" dirty="0"/>
              <a:t> </a:t>
            </a:r>
            <a:r>
              <a:rPr lang="en-US" dirty="0" err="1" smtClean="0"/>
              <a:t>cụm</a:t>
            </a:r>
            <a:r>
              <a:rPr lang="en-US" dirty="0" smtClean="0"/>
              <a:t>.</a:t>
            </a:r>
            <a:endParaRPr lang="vi-VN" dirty="0"/>
          </a:p>
          <a:p>
            <a:pPr marL="285750" lvl="0" indent="-285750">
              <a:lnSpc>
                <a:spcPct val="200000"/>
              </a:lnSpc>
              <a:buFont typeface="Wingdings" panose="05000000000000000000" pitchFamily="2" charset="2"/>
              <a:buChar char="q"/>
            </a:pPr>
            <a:r>
              <a:rPr lang="vi-VN" dirty="0" smtClean="0"/>
              <a:t>Cho phép </a:t>
            </a:r>
            <a:r>
              <a:rPr lang="vi-VN" dirty="0"/>
              <a:t>xử lý dữ liệu có kích thước lớn, mà các thuật toán phân loại truyền thống không thể xử lý </a:t>
            </a:r>
            <a:r>
              <a:rPr lang="vi-VN" dirty="0" smtClean="0"/>
              <a:t>được.</a:t>
            </a:r>
          </a:p>
          <a:p>
            <a:pPr marL="285750" lvl="0" indent="-285750">
              <a:lnSpc>
                <a:spcPct val="200000"/>
              </a:lnSpc>
              <a:buFont typeface="Wingdings" panose="05000000000000000000" pitchFamily="2" charset="2"/>
              <a:buChar char="q"/>
            </a:pPr>
            <a:r>
              <a:rPr lang="en-US" dirty="0" smtClean="0"/>
              <a:t>Spectral </a:t>
            </a:r>
            <a:r>
              <a:rPr lang="en-US" dirty="0"/>
              <a:t>Clustering </a:t>
            </a:r>
            <a:r>
              <a:rPr lang="en-US" dirty="0" err="1"/>
              <a:t>không</a:t>
            </a:r>
            <a:r>
              <a:rPr lang="en-US" dirty="0"/>
              <a:t> </a:t>
            </a:r>
            <a:r>
              <a:rPr lang="en-US" dirty="0" err="1"/>
              <a:t>yêu</a:t>
            </a:r>
            <a:r>
              <a:rPr lang="en-US" dirty="0"/>
              <a:t> </a:t>
            </a:r>
            <a:r>
              <a:rPr lang="en-US" dirty="0" err="1"/>
              <a:t>cầu</a:t>
            </a:r>
            <a:r>
              <a:rPr lang="en-US" dirty="0"/>
              <a:t> </a:t>
            </a:r>
            <a:r>
              <a:rPr lang="en-US" dirty="0" err="1"/>
              <a:t>giả</a:t>
            </a:r>
            <a:r>
              <a:rPr lang="en-US" dirty="0"/>
              <a:t> </a:t>
            </a:r>
            <a:r>
              <a:rPr lang="en-US" dirty="0" err="1"/>
              <a:t>định</a:t>
            </a:r>
            <a:r>
              <a:rPr lang="en-US" dirty="0"/>
              <a:t> </a:t>
            </a:r>
            <a:r>
              <a:rPr lang="en-US" dirty="0" err="1"/>
              <a:t>về</a:t>
            </a:r>
            <a:r>
              <a:rPr lang="en-US" dirty="0"/>
              <a:t> </a:t>
            </a:r>
            <a:r>
              <a:rPr lang="en-US" dirty="0" err="1"/>
              <a:t>phân</a:t>
            </a:r>
            <a:r>
              <a:rPr lang="en-US" dirty="0"/>
              <a:t> </a:t>
            </a:r>
            <a:r>
              <a:rPr lang="en-US" dirty="0" err="1"/>
              <a:t>phối</a:t>
            </a:r>
            <a:r>
              <a:rPr lang="en-US" dirty="0"/>
              <a:t> </a:t>
            </a:r>
            <a:r>
              <a:rPr lang="en-US" dirty="0" err="1"/>
              <a:t>của</a:t>
            </a:r>
            <a:r>
              <a:rPr lang="en-US" dirty="0"/>
              <a:t> </a:t>
            </a:r>
            <a:r>
              <a:rPr lang="en-US" dirty="0" err="1"/>
              <a:t>các</a:t>
            </a:r>
            <a:r>
              <a:rPr lang="en-US" dirty="0"/>
              <a:t> </a:t>
            </a:r>
            <a:r>
              <a:rPr lang="en-US" dirty="0" err="1" smtClean="0"/>
              <a:t>cụm</a:t>
            </a:r>
            <a:r>
              <a:rPr lang="en-US" dirty="0" smtClean="0"/>
              <a:t>.</a:t>
            </a:r>
            <a:endParaRPr lang="vi-VN" dirty="0" smtClean="0"/>
          </a:p>
          <a:p>
            <a:pPr marL="285750" lvl="0" indent="-285750">
              <a:lnSpc>
                <a:spcPct val="200000"/>
              </a:lnSpc>
              <a:buFont typeface="Wingdings" panose="05000000000000000000" pitchFamily="2" charset="2"/>
              <a:buChar char="q"/>
            </a:pPr>
            <a:r>
              <a:rPr lang="vi-VN" dirty="0" smtClean="0"/>
              <a:t>Thuật </a:t>
            </a:r>
            <a:r>
              <a:rPr lang="vi-VN" dirty="0"/>
              <a:t>toán này có thể tìm ra các cụm có hình dạng khác nhau và kích thước khác nhau.</a:t>
            </a:r>
          </a:p>
          <a:p>
            <a:pPr lvl="0"/>
            <a:endParaRPr lang="en-US" dirty="0"/>
          </a:p>
          <a:p>
            <a:endParaRPr lang="en-US" dirty="0"/>
          </a:p>
        </p:txBody>
      </p:sp>
    </p:spTree>
    <p:extLst>
      <p:ext uri="{BB962C8B-B14F-4D97-AF65-F5344CB8AC3E}">
        <p14:creationId xmlns:p14="http://schemas.microsoft.com/office/powerpoint/2010/main" val="43185267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415962" y="953726"/>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2998838" y="69810"/>
            <a:ext cx="6145161" cy="1022100"/>
          </a:xfrm>
          <a:prstGeom prst="rect">
            <a:avLst/>
          </a:prstGeom>
          <a:noFill/>
          <a:ln>
            <a:noFill/>
          </a:ln>
        </p:spPr>
        <p:txBody>
          <a:bodyPr spcFirstLastPara="1" wrap="square" lIns="91425" tIns="91425" rIns="91425" bIns="91425" anchor="ctr" anchorCtr="0">
            <a:noAutofit/>
          </a:bodyPr>
          <a:lstStyle/>
          <a:p>
            <a:r>
              <a:rPr lang="vi-VN" dirty="0" smtClean="0"/>
              <a:t>Nhược điểm </a:t>
            </a:r>
            <a:r>
              <a:rPr lang="en-US" dirty="0" err="1" smtClean="0"/>
              <a:t>của</a:t>
            </a:r>
            <a:r>
              <a:rPr lang="en-US" dirty="0" smtClean="0"/>
              <a:t> </a:t>
            </a:r>
            <a:r>
              <a:rPr lang="en-US" dirty="0"/>
              <a:t>Spectral Clustering</a:t>
            </a:r>
          </a:p>
        </p:txBody>
      </p:sp>
      <p:sp>
        <p:nvSpPr>
          <p:cNvPr id="4" name="TextBox 3"/>
          <p:cNvSpPr txBox="1"/>
          <p:nvPr/>
        </p:nvSpPr>
        <p:spPr>
          <a:xfrm>
            <a:off x="629263" y="1582994"/>
            <a:ext cx="7954298" cy="2246769"/>
          </a:xfrm>
          <a:prstGeom prst="rect">
            <a:avLst/>
          </a:prstGeom>
          <a:noFill/>
        </p:spPr>
        <p:txBody>
          <a:bodyPr wrap="square" rtlCol="0">
            <a:spAutoFit/>
          </a:bodyPr>
          <a:lstStyle/>
          <a:p>
            <a:pPr marL="285750" lvl="0" indent="-285750">
              <a:lnSpc>
                <a:spcPct val="200000"/>
              </a:lnSpc>
              <a:buFont typeface="Wingdings" panose="05000000000000000000" pitchFamily="2" charset="2"/>
              <a:buChar char="q"/>
            </a:pPr>
            <a:r>
              <a:rPr lang="vi-VN" dirty="0"/>
              <a:t>Spectral Clustering có độ phức tạp tính toán khá </a:t>
            </a:r>
            <a:r>
              <a:rPr lang="vi-VN" dirty="0" smtClean="0"/>
              <a:t>cao.</a:t>
            </a:r>
          </a:p>
          <a:p>
            <a:pPr marL="285750" lvl="0" indent="-285750">
              <a:lnSpc>
                <a:spcPct val="200000"/>
              </a:lnSpc>
              <a:buFont typeface="Wingdings" panose="05000000000000000000" pitchFamily="2" charset="2"/>
              <a:buChar char="q"/>
            </a:pPr>
            <a:r>
              <a:rPr lang="vi-VN" dirty="0" smtClean="0"/>
              <a:t>Nếu </a:t>
            </a:r>
            <a:r>
              <a:rPr lang="vi-VN" dirty="0"/>
              <a:t>ma trận tương đồng của dữ liệu quá lớn, thì việc xử lý sẽ trở nên khó khăn </a:t>
            </a:r>
            <a:r>
              <a:rPr lang="vi-VN" dirty="0" smtClean="0"/>
              <a:t>hơn.</a:t>
            </a:r>
          </a:p>
          <a:p>
            <a:pPr marL="285750" lvl="0" indent="-285750">
              <a:lnSpc>
                <a:spcPct val="200000"/>
              </a:lnSpc>
              <a:buFont typeface="Wingdings" panose="05000000000000000000" pitchFamily="2" charset="2"/>
              <a:buChar char="q"/>
            </a:pPr>
            <a:r>
              <a:rPr lang="vi-VN" dirty="0" smtClean="0"/>
              <a:t>Spectral </a:t>
            </a:r>
            <a:r>
              <a:rPr lang="vi-VN" dirty="0"/>
              <a:t>Clustering không cho kết quả tối ưu đồng nhất trong mọi trường </a:t>
            </a:r>
            <a:r>
              <a:rPr lang="vi-VN" dirty="0" smtClean="0"/>
              <a:t>hợp.</a:t>
            </a:r>
          </a:p>
          <a:p>
            <a:pPr marL="285750" lvl="0" indent="-285750">
              <a:lnSpc>
                <a:spcPct val="200000"/>
              </a:lnSpc>
              <a:buFont typeface="Wingdings" panose="05000000000000000000" pitchFamily="2" charset="2"/>
              <a:buChar char="q"/>
            </a:pPr>
            <a:r>
              <a:rPr lang="vi-VN" dirty="0" smtClean="0"/>
              <a:t>Nếu </a:t>
            </a:r>
            <a:r>
              <a:rPr lang="vi-VN" dirty="0"/>
              <a:t>không chọn đúng tham số, Spectral Clustering có thể không cho kết quả chính xác</a:t>
            </a:r>
          </a:p>
          <a:p>
            <a:pPr lvl="0"/>
            <a:endParaRPr lang="en-US" dirty="0"/>
          </a:p>
          <a:p>
            <a:endParaRPr lang="en-US" dirty="0"/>
          </a:p>
        </p:txBody>
      </p:sp>
    </p:spTree>
    <p:extLst>
      <p:ext uri="{BB962C8B-B14F-4D97-AF65-F5344CB8AC3E}">
        <p14:creationId xmlns:p14="http://schemas.microsoft.com/office/powerpoint/2010/main" val="45588452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415962" y="953726"/>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2998838" y="69810"/>
            <a:ext cx="6145161" cy="1022100"/>
          </a:xfrm>
          <a:prstGeom prst="rect">
            <a:avLst/>
          </a:prstGeom>
          <a:noFill/>
          <a:ln>
            <a:noFill/>
          </a:ln>
        </p:spPr>
        <p:txBody>
          <a:bodyPr spcFirstLastPara="1" wrap="square" lIns="91425" tIns="91425" rIns="91425" bIns="91425" anchor="ctr" anchorCtr="0">
            <a:noAutofit/>
          </a:bodyPr>
          <a:lstStyle/>
          <a:p>
            <a:r>
              <a:rPr lang="vi-VN" dirty="0" smtClean="0"/>
              <a:t>So sánh với K-Means</a:t>
            </a:r>
            <a:endParaRPr lang="en-US" dirty="0"/>
          </a:p>
        </p:txBody>
      </p:sp>
      <p:sp>
        <p:nvSpPr>
          <p:cNvPr id="4" name="TextBox 3"/>
          <p:cNvSpPr txBox="1"/>
          <p:nvPr/>
        </p:nvSpPr>
        <p:spPr>
          <a:xfrm>
            <a:off x="629263" y="1582994"/>
            <a:ext cx="7954298" cy="523220"/>
          </a:xfrm>
          <a:prstGeom prst="rect">
            <a:avLst/>
          </a:prstGeom>
          <a:noFill/>
        </p:spPr>
        <p:txBody>
          <a:bodyPr wrap="square" rtlCol="0">
            <a:spAutoFit/>
          </a:bodyPr>
          <a:lstStyle/>
          <a:p>
            <a:pPr lvl="0"/>
            <a:endParaRPr lang="en-US" dirty="0"/>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3375640"/>
              </p:ext>
            </p:extLst>
          </p:nvPr>
        </p:nvGraphicFramePr>
        <p:xfrm>
          <a:off x="376701" y="1582994"/>
          <a:ext cx="8459421" cy="3184398"/>
        </p:xfrm>
        <a:graphic>
          <a:graphicData uri="http://schemas.openxmlformats.org/drawingml/2006/table">
            <a:tbl>
              <a:tblPr firstRow="1" bandRow="1">
                <a:tableStyleId>{10A1B5D5-9B99-4C35-A422-299274C87663}</a:tableStyleId>
              </a:tblPr>
              <a:tblGrid>
                <a:gridCol w="2819807">
                  <a:extLst>
                    <a:ext uri="{9D8B030D-6E8A-4147-A177-3AD203B41FA5}">
                      <a16:colId xmlns:a16="http://schemas.microsoft.com/office/drawing/2014/main" val="428511792"/>
                    </a:ext>
                  </a:extLst>
                </a:gridCol>
                <a:gridCol w="2819807">
                  <a:extLst>
                    <a:ext uri="{9D8B030D-6E8A-4147-A177-3AD203B41FA5}">
                      <a16:colId xmlns:a16="http://schemas.microsoft.com/office/drawing/2014/main" val="2259406859"/>
                    </a:ext>
                  </a:extLst>
                </a:gridCol>
                <a:gridCol w="2819807">
                  <a:extLst>
                    <a:ext uri="{9D8B030D-6E8A-4147-A177-3AD203B41FA5}">
                      <a16:colId xmlns:a16="http://schemas.microsoft.com/office/drawing/2014/main" val="3859953293"/>
                    </a:ext>
                  </a:extLst>
                </a:gridCol>
              </a:tblGrid>
              <a:tr h="370840">
                <a:tc>
                  <a:txBody>
                    <a:bodyPr/>
                    <a:lstStyle/>
                    <a:p>
                      <a:pPr>
                        <a:lnSpc>
                          <a:spcPct val="107000"/>
                        </a:lnSpc>
                        <a:spcAft>
                          <a:spcPts val="0"/>
                        </a:spcAft>
                      </a:pPr>
                      <a:r>
                        <a:rPr lang="en-US" sz="1300" kern="100" dirty="0">
                          <a:effectLst/>
                        </a:rPr>
                        <a:t>So </a:t>
                      </a:r>
                      <a:r>
                        <a:rPr lang="en-US" sz="1300" kern="100" dirty="0" err="1">
                          <a:effectLst/>
                        </a:rPr>
                        <a:t>sánh</a:t>
                      </a:r>
                      <a:endParaRPr lang="en-US" sz="1100" kern="100" dirty="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a:effectLst/>
                        </a:rPr>
                        <a:t>K-means</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dirty="0">
                          <a:effectLst/>
                        </a:rPr>
                        <a:t>Spectral Clustering</a:t>
                      </a:r>
                      <a:endParaRPr lang="en-US" sz="1100" kern="100" dirty="0">
                        <a:effectLst/>
                        <a:latin typeface="Calibri" panose="020F0502020204030204" pitchFamily="34" charset="0"/>
                        <a:cs typeface="Cordia New"/>
                      </a:endParaRPr>
                    </a:p>
                  </a:txBody>
                  <a:tcPr marL="68580" marR="68580"/>
                </a:tc>
                <a:extLst>
                  <a:ext uri="{0D108BD9-81ED-4DB2-BD59-A6C34878D82A}">
                    <a16:rowId xmlns:a16="http://schemas.microsoft.com/office/drawing/2014/main" val="1360868950"/>
                  </a:ext>
                </a:extLst>
              </a:tr>
              <a:tr h="370840">
                <a:tc>
                  <a:txBody>
                    <a:bodyPr/>
                    <a:lstStyle/>
                    <a:p>
                      <a:pPr>
                        <a:lnSpc>
                          <a:spcPct val="107000"/>
                        </a:lnSpc>
                        <a:spcAft>
                          <a:spcPts val="0"/>
                        </a:spcAft>
                      </a:pPr>
                      <a:r>
                        <a:rPr lang="en-US" sz="1300" kern="100">
                          <a:effectLst/>
                        </a:rPr>
                        <a:t>Cách hoạt động</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Phân cụm các điểm dữ liệu bằng cách tối ưu hóa khoảng cách giữa các điểm và tâm cụm</a:t>
                      </a:r>
                      <a:endParaRPr lang="vi-VN"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Phân cụm các điểm dữ liệu bằng cách xác định các vector riêng của ma trận Laplace của đồ thị tương tự và sử dụng chúng để phân cụm</a:t>
                      </a:r>
                      <a:endParaRPr lang="vi-VN" sz="1100" kern="100">
                        <a:effectLst/>
                        <a:latin typeface="Calibri" panose="020F0502020204030204" pitchFamily="34" charset="0"/>
                        <a:cs typeface="Cordia New"/>
                      </a:endParaRPr>
                    </a:p>
                  </a:txBody>
                  <a:tcPr marL="68580" marR="68580"/>
                </a:tc>
                <a:extLst>
                  <a:ext uri="{0D108BD9-81ED-4DB2-BD59-A6C34878D82A}">
                    <a16:rowId xmlns:a16="http://schemas.microsoft.com/office/drawing/2014/main" val="867344602"/>
                  </a:ext>
                </a:extLst>
              </a:tr>
              <a:tr h="370840">
                <a:tc>
                  <a:txBody>
                    <a:bodyPr/>
                    <a:lstStyle/>
                    <a:p>
                      <a:pPr>
                        <a:lnSpc>
                          <a:spcPct val="107000"/>
                        </a:lnSpc>
                        <a:spcAft>
                          <a:spcPts val="0"/>
                        </a:spcAft>
                      </a:pPr>
                      <a:r>
                        <a:rPr lang="en-US" sz="1300" kern="100">
                          <a:effectLst/>
                        </a:rPr>
                        <a:t>Độ phức tạp tính toán</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a:effectLst/>
                        </a:rPr>
                        <a:t>Tuyến tính</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a:effectLst/>
                        </a:rPr>
                        <a:t>Không tuyến tính</a:t>
                      </a:r>
                      <a:endParaRPr lang="en-US" sz="1100" kern="100">
                        <a:effectLst/>
                        <a:latin typeface="Calibri" panose="020F0502020204030204" pitchFamily="34" charset="0"/>
                        <a:cs typeface="Cordia New"/>
                      </a:endParaRPr>
                    </a:p>
                  </a:txBody>
                  <a:tcPr marL="68580" marR="68580"/>
                </a:tc>
                <a:extLst>
                  <a:ext uri="{0D108BD9-81ED-4DB2-BD59-A6C34878D82A}">
                    <a16:rowId xmlns:a16="http://schemas.microsoft.com/office/drawing/2014/main" val="1374603290"/>
                  </a:ext>
                </a:extLst>
              </a:tr>
              <a:tr h="370840">
                <a:tc>
                  <a:txBody>
                    <a:bodyPr/>
                    <a:lstStyle/>
                    <a:p>
                      <a:pPr>
                        <a:lnSpc>
                          <a:spcPct val="107000"/>
                        </a:lnSpc>
                        <a:spcAft>
                          <a:spcPts val="0"/>
                        </a:spcAft>
                      </a:pPr>
                      <a:r>
                        <a:rPr lang="en-US" sz="1300" kern="100">
                          <a:effectLst/>
                        </a:rPr>
                        <a:t>Điểm mạnh</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Hiệu quả cho các tập dữ liệu có cấu trúc đơn giản và số lượng cụm nhỏ</a:t>
                      </a:r>
                      <a:endParaRPr lang="vi-VN"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Hiệu quả cho các tập dữ liệu có cấu trúc phức tạp và số lượng cụm lớn</a:t>
                      </a:r>
                      <a:endParaRPr lang="vi-VN" sz="1100" kern="100">
                        <a:effectLst/>
                        <a:latin typeface="Calibri" panose="020F0502020204030204" pitchFamily="34" charset="0"/>
                        <a:cs typeface="Cordia New"/>
                      </a:endParaRPr>
                    </a:p>
                  </a:txBody>
                  <a:tcPr marL="68580" marR="68580"/>
                </a:tc>
                <a:extLst>
                  <a:ext uri="{0D108BD9-81ED-4DB2-BD59-A6C34878D82A}">
                    <a16:rowId xmlns:a16="http://schemas.microsoft.com/office/drawing/2014/main" val="165622603"/>
                  </a:ext>
                </a:extLst>
              </a:tr>
              <a:tr h="370840">
                <a:tc>
                  <a:txBody>
                    <a:bodyPr/>
                    <a:lstStyle/>
                    <a:p>
                      <a:pPr>
                        <a:lnSpc>
                          <a:spcPct val="107000"/>
                        </a:lnSpc>
                        <a:spcAft>
                          <a:spcPts val="0"/>
                        </a:spcAft>
                      </a:pPr>
                      <a:r>
                        <a:rPr lang="en-US" sz="1300" kern="100">
                          <a:effectLst/>
                        </a:rPr>
                        <a:t>Điểm yếu</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Dễ bị ảnh hưởng bởi nhiễu và giá trị bất thường</a:t>
                      </a:r>
                      <a:endParaRPr lang="vi-VN"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vi-VN" sz="1300" kern="100">
                          <a:effectLst/>
                        </a:rPr>
                        <a:t>Đòi hỏi một số lượng lớn dữ liệu để đạt được kết quả tốt</a:t>
                      </a:r>
                      <a:endParaRPr lang="vi-VN" sz="1100" kern="100">
                        <a:effectLst/>
                        <a:latin typeface="Calibri" panose="020F0502020204030204" pitchFamily="34" charset="0"/>
                        <a:cs typeface="Cordia New"/>
                      </a:endParaRPr>
                    </a:p>
                  </a:txBody>
                  <a:tcPr marL="68580" marR="68580"/>
                </a:tc>
                <a:extLst>
                  <a:ext uri="{0D108BD9-81ED-4DB2-BD59-A6C34878D82A}">
                    <a16:rowId xmlns:a16="http://schemas.microsoft.com/office/drawing/2014/main" val="60545323"/>
                  </a:ext>
                </a:extLst>
              </a:tr>
              <a:tr h="370840">
                <a:tc>
                  <a:txBody>
                    <a:bodyPr/>
                    <a:lstStyle/>
                    <a:p>
                      <a:pPr>
                        <a:lnSpc>
                          <a:spcPct val="107000"/>
                        </a:lnSpc>
                        <a:spcAft>
                          <a:spcPts val="0"/>
                        </a:spcAft>
                      </a:pPr>
                      <a:r>
                        <a:rPr lang="en-US" sz="1300" kern="100">
                          <a:effectLst/>
                        </a:rPr>
                        <a:t>Áp dụng</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a:effectLst/>
                        </a:rPr>
                        <a:t>Phân cụm, nén dữ liệu, xử lý ảnh, phân tích văn bản</a:t>
                      </a:r>
                      <a:endParaRPr lang="en-US" sz="1100" kern="100">
                        <a:effectLst/>
                        <a:latin typeface="Calibri" panose="020F0502020204030204" pitchFamily="34" charset="0"/>
                        <a:cs typeface="Cordia New"/>
                      </a:endParaRPr>
                    </a:p>
                  </a:txBody>
                  <a:tcPr marL="68580" marR="68580"/>
                </a:tc>
                <a:tc>
                  <a:txBody>
                    <a:bodyPr/>
                    <a:lstStyle/>
                    <a:p>
                      <a:pPr>
                        <a:lnSpc>
                          <a:spcPct val="107000"/>
                        </a:lnSpc>
                        <a:spcAft>
                          <a:spcPts val="0"/>
                        </a:spcAft>
                      </a:pPr>
                      <a:r>
                        <a:rPr lang="en-US" sz="1300" kern="100" dirty="0" err="1">
                          <a:effectLst/>
                        </a:rPr>
                        <a:t>Phân</a:t>
                      </a:r>
                      <a:r>
                        <a:rPr lang="en-US" sz="1300" kern="100" dirty="0">
                          <a:effectLst/>
                        </a:rPr>
                        <a:t> </a:t>
                      </a:r>
                      <a:r>
                        <a:rPr lang="en-US" sz="1300" kern="100" dirty="0" err="1">
                          <a:effectLst/>
                        </a:rPr>
                        <a:t>cụm</a:t>
                      </a:r>
                      <a:r>
                        <a:rPr lang="en-US" sz="1300" kern="100" dirty="0">
                          <a:effectLst/>
                        </a:rPr>
                        <a:t>, </a:t>
                      </a:r>
                      <a:r>
                        <a:rPr lang="en-US" sz="1300" kern="100" dirty="0" err="1">
                          <a:effectLst/>
                        </a:rPr>
                        <a:t>phân</a:t>
                      </a:r>
                      <a:r>
                        <a:rPr lang="en-US" sz="1300" kern="100" dirty="0">
                          <a:effectLst/>
                        </a:rPr>
                        <a:t> </a:t>
                      </a:r>
                      <a:r>
                        <a:rPr lang="en-US" sz="1300" kern="100" dirty="0" err="1">
                          <a:effectLst/>
                        </a:rPr>
                        <a:t>tích</a:t>
                      </a:r>
                      <a:r>
                        <a:rPr lang="en-US" sz="1300" kern="100" dirty="0">
                          <a:effectLst/>
                        </a:rPr>
                        <a:t> </a:t>
                      </a:r>
                      <a:r>
                        <a:rPr lang="en-US" sz="1300" kern="100" dirty="0" err="1">
                          <a:effectLst/>
                        </a:rPr>
                        <a:t>đồ</a:t>
                      </a:r>
                      <a:r>
                        <a:rPr lang="en-US" sz="1300" kern="100" dirty="0">
                          <a:effectLst/>
                        </a:rPr>
                        <a:t> </a:t>
                      </a:r>
                      <a:r>
                        <a:rPr lang="en-US" sz="1300" kern="100" dirty="0" err="1">
                          <a:effectLst/>
                        </a:rPr>
                        <a:t>thị</a:t>
                      </a:r>
                      <a:r>
                        <a:rPr lang="en-US" sz="1300" kern="100" dirty="0">
                          <a:effectLst/>
                        </a:rPr>
                        <a:t>, </a:t>
                      </a:r>
                      <a:r>
                        <a:rPr lang="en-US" sz="1300" kern="100" dirty="0" err="1">
                          <a:effectLst/>
                        </a:rPr>
                        <a:t>xử</a:t>
                      </a:r>
                      <a:r>
                        <a:rPr lang="en-US" sz="1300" kern="100" dirty="0">
                          <a:effectLst/>
                        </a:rPr>
                        <a:t> </a:t>
                      </a:r>
                      <a:r>
                        <a:rPr lang="en-US" sz="1300" kern="100" dirty="0" err="1">
                          <a:effectLst/>
                        </a:rPr>
                        <a:t>lý</a:t>
                      </a:r>
                      <a:r>
                        <a:rPr lang="en-US" sz="1300" kern="100" dirty="0">
                          <a:effectLst/>
                        </a:rPr>
                        <a:t> </a:t>
                      </a:r>
                      <a:r>
                        <a:rPr lang="en-US" sz="1300" kern="100" dirty="0" err="1">
                          <a:effectLst/>
                        </a:rPr>
                        <a:t>ảnh</a:t>
                      </a:r>
                      <a:r>
                        <a:rPr lang="en-US" sz="1300" kern="100" dirty="0">
                          <a:effectLst/>
                        </a:rPr>
                        <a:t>, </a:t>
                      </a:r>
                      <a:r>
                        <a:rPr lang="en-US" sz="1300" kern="100" dirty="0" err="1">
                          <a:effectLst/>
                        </a:rPr>
                        <a:t>phân</a:t>
                      </a:r>
                      <a:r>
                        <a:rPr lang="en-US" sz="1300" kern="100" dirty="0">
                          <a:effectLst/>
                        </a:rPr>
                        <a:t> </a:t>
                      </a:r>
                      <a:r>
                        <a:rPr lang="en-US" sz="1300" kern="100" dirty="0" err="1">
                          <a:effectLst/>
                        </a:rPr>
                        <a:t>tích</a:t>
                      </a:r>
                      <a:r>
                        <a:rPr lang="en-US" sz="1300" kern="100" dirty="0">
                          <a:effectLst/>
                        </a:rPr>
                        <a:t> </a:t>
                      </a:r>
                      <a:r>
                        <a:rPr lang="en-US" sz="1300" kern="100" dirty="0" err="1">
                          <a:effectLst/>
                        </a:rPr>
                        <a:t>văn</a:t>
                      </a:r>
                      <a:r>
                        <a:rPr lang="en-US" sz="1300" kern="100" dirty="0">
                          <a:effectLst/>
                        </a:rPr>
                        <a:t> </a:t>
                      </a:r>
                      <a:r>
                        <a:rPr lang="en-US" sz="1300" kern="100" dirty="0" err="1">
                          <a:effectLst/>
                        </a:rPr>
                        <a:t>bản</a:t>
                      </a:r>
                      <a:endParaRPr lang="en-US" sz="1100" kern="100" dirty="0">
                        <a:effectLst/>
                        <a:latin typeface="Calibri" panose="020F0502020204030204" pitchFamily="34" charset="0"/>
                        <a:cs typeface="Cordia New"/>
                      </a:endParaRPr>
                    </a:p>
                  </a:txBody>
                  <a:tcPr marL="68580" marR="68580"/>
                </a:tc>
                <a:extLst>
                  <a:ext uri="{0D108BD9-81ED-4DB2-BD59-A6C34878D82A}">
                    <a16:rowId xmlns:a16="http://schemas.microsoft.com/office/drawing/2014/main" val="83350249"/>
                  </a:ext>
                </a:extLst>
              </a:tr>
            </a:tbl>
          </a:graphicData>
        </a:graphic>
      </p:graphicFrame>
    </p:spTree>
    <p:extLst>
      <p:ext uri="{BB962C8B-B14F-4D97-AF65-F5344CB8AC3E}">
        <p14:creationId xmlns:p14="http://schemas.microsoft.com/office/powerpoint/2010/main" val="165739920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a:spLocks noGrp="1"/>
          </p:cNvSpPr>
          <p:nvPr>
            <p:ph type="ctrTitle"/>
          </p:nvPr>
        </p:nvSpPr>
        <p:spPr>
          <a:xfrm flipH="1">
            <a:off x="290945" y="2510984"/>
            <a:ext cx="8149670" cy="1921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vi-VN" dirty="0" smtClean="0">
                <a:latin typeface="Tahoma" panose="020B0604030504040204"/>
                <a:ea typeface="Tahoma" panose="020B0604030504040204"/>
                <a:cs typeface="Tahoma" panose="020B0604030504040204"/>
                <a:sym typeface="Tahoma" panose="020B0604030504040204"/>
              </a:rPr>
              <a:t>DEMO</a:t>
            </a:r>
            <a:endParaRPr dirty="0">
              <a:latin typeface="Tahoma" panose="020B0604030504040204"/>
              <a:ea typeface="Tahoma" panose="020B0604030504040204"/>
              <a:cs typeface="Tahoma" panose="020B0604030504040204"/>
              <a:sym typeface="Tahoma" panose="020B0604030504040204"/>
            </a:endParaRPr>
          </a:p>
        </p:txBody>
      </p:sp>
      <p:sp>
        <p:nvSpPr>
          <p:cNvPr id="142" name="Google Shape;142;p8"/>
          <p:cNvSpPr txBox="1">
            <a:spLocks noGrp="1"/>
          </p:cNvSpPr>
          <p:nvPr>
            <p:ph type="title" idx="2"/>
          </p:nvPr>
        </p:nvSpPr>
        <p:spPr>
          <a:xfrm flipH="1">
            <a:off x="5110640" y="1562063"/>
            <a:ext cx="2979300" cy="75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US" dirty="0" smtClean="0">
                <a:latin typeface="Tahoma" panose="020B0604030504040204"/>
                <a:ea typeface="Tahoma" panose="020B0604030504040204"/>
                <a:cs typeface="Tahoma" panose="020B0604030504040204"/>
                <a:sym typeface="Tahoma" panose="020B0604030504040204"/>
              </a:rPr>
              <a:t>0</a:t>
            </a:r>
            <a:r>
              <a:rPr lang="vi-VN" dirty="0" smtClean="0">
                <a:latin typeface="Tahoma" panose="020B0604030504040204"/>
                <a:ea typeface="Tahoma" panose="020B0604030504040204"/>
                <a:cs typeface="Tahoma" panose="020B0604030504040204"/>
                <a:sym typeface="Tahoma" panose="020B0604030504040204"/>
              </a:rPr>
              <a:t>4</a:t>
            </a:r>
            <a:endParaRPr dirty="0">
              <a:latin typeface="Tahoma" panose="020B0604030504040204"/>
              <a:ea typeface="Tahoma" panose="020B0604030504040204"/>
              <a:cs typeface="Tahoma" panose="020B0604030504040204"/>
              <a:sym typeface="Tahoma" panose="020B0604030504040204"/>
            </a:endParaRPr>
          </a:p>
        </p:txBody>
      </p:sp>
      <p:cxnSp>
        <p:nvCxnSpPr>
          <p:cNvPr id="143" name="Google Shape;143;p8"/>
          <p:cNvCxnSpPr/>
          <p:nvPr/>
        </p:nvCxnSpPr>
        <p:spPr>
          <a:xfrm>
            <a:off x="6652260" y="4028400"/>
            <a:ext cx="2491765" cy="0"/>
          </a:xfrm>
          <a:prstGeom prst="straightConnector1">
            <a:avLst/>
          </a:prstGeom>
          <a:noFill/>
          <a:ln w="9525" cap="flat" cmpd="sng">
            <a:solidFill>
              <a:srgbClr val="434343"/>
            </a:solidFill>
            <a:prstDash val="solid"/>
            <a:round/>
            <a:headEnd type="none" w="sm" len="sm"/>
            <a:tailEnd type="none" w="sm" len="sm"/>
          </a:ln>
        </p:spPr>
      </p:cxnSp>
      <p:grpSp>
        <p:nvGrpSpPr>
          <p:cNvPr id="144" name="Google Shape;144;p8"/>
          <p:cNvGrpSpPr/>
          <p:nvPr/>
        </p:nvGrpSpPr>
        <p:grpSpPr>
          <a:xfrm>
            <a:off x="8089940" y="561326"/>
            <a:ext cx="423413" cy="421569"/>
            <a:chOff x="7703675" y="2541175"/>
            <a:chExt cx="499425" cy="497250"/>
          </a:xfrm>
        </p:grpSpPr>
        <p:sp>
          <p:nvSpPr>
            <p:cNvPr id="145" name="Google Shape;145;p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147;p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 name="Google Shape;148;p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9" name="Google Shape;149;p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50" name="Google Shape;150;p8">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p:tgtEl>
                                          <p:spTgt spid="1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 calcmode="lin" valueType="num">
                                      <p:cBhvr additive="base">
                                        <p:cTn id="12" dur="500"/>
                                        <p:tgtEl>
                                          <p:spTgt spid="14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txBox="1">
            <a:spLocks noGrp="1"/>
          </p:cNvSpPr>
          <p:nvPr>
            <p:ph type="ctrTitle"/>
          </p:nvPr>
        </p:nvSpPr>
        <p:spPr>
          <a:xfrm>
            <a:off x="3385875" y="2098650"/>
            <a:ext cx="2372400" cy="94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MỤC LỤC</a:t>
            </a:r>
          </a:p>
        </p:txBody>
      </p:sp>
      <p:sp>
        <p:nvSpPr>
          <p:cNvPr id="91" name="Google Shape;91;p3">
            <a:hlinkClick r:id="" action="ppaction://noaction"/>
          </p:cNvPr>
          <p:cNvSpPr txBox="1">
            <a:spLocks noGrp="1"/>
          </p:cNvSpPr>
          <p:nvPr>
            <p:ph type="title" idx="5"/>
          </p:nvPr>
        </p:nvSpPr>
        <p:spPr>
          <a:xfrm>
            <a:off x="5490809" y="3131400"/>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03</a:t>
            </a:r>
          </a:p>
        </p:txBody>
      </p:sp>
      <p:sp>
        <p:nvSpPr>
          <p:cNvPr id="92" name="Google Shape;92;p3"/>
          <p:cNvSpPr txBox="1">
            <a:spLocks noGrp="1"/>
          </p:cNvSpPr>
          <p:nvPr>
            <p:ph type="subTitle" idx="1"/>
          </p:nvPr>
        </p:nvSpPr>
        <p:spPr>
          <a:xfrm>
            <a:off x="207818" y="1191722"/>
            <a:ext cx="2174088" cy="572400"/>
          </a:xfrm>
          <a:prstGeom prst="rect">
            <a:avLst/>
          </a:prstGeom>
          <a:noFill/>
          <a:ln>
            <a:noFill/>
          </a:ln>
        </p:spPr>
        <p:txBody>
          <a:bodyPr spcFirstLastPara="1" wrap="square" lIns="91425" tIns="91425" rIns="91425" bIns="91425" anchor="t" anchorCtr="0">
            <a:noAutofit/>
          </a:bodyPr>
          <a:lstStyle/>
          <a:p>
            <a:pPr marL="0" lvl="0" indent="0"/>
            <a:r>
              <a:rPr lang="vi-VN" sz="1500" dirty="0" smtClean="0">
                <a:latin typeface="Times New Roman" panose="02020603050405020304" pitchFamily="18" charset="0"/>
                <a:ea typeface="Arial" panose="020B0604020202020204"/>
                <a:cs typeface="Times New Roman" panose="02020603050405020304" pitchFamily="18" charset="0"/>
                <a:sym typeface="Arial" panose="020B0604020202020204"/>
              </a:rPr>
              <a:t>Thuật toán KMeans</a:t>
            </a:r>
            <a:endParaRPr sz="15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93" name="Google Shape;93;p3">
            <a:hlinkClick r:id="rId3" action="ppaction://hlinksldjump"/>
          </p:cNvPr>
          <p:cNvSpPr txBox="1">
            <a:spLocks noGrp="1"/>
          </p:cNvSpPr>
          <p:nvPr>
            <p:ph type="title" idx="3"/>
          </p:nvPr>
        </p:nvSpPr>
        <p:spPr>
          <a:xfrm>
            <a:off x="1992869" y="1094322"/>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dirty="0"/>
              <a:t>01</a:t>
            </a:r>
            <a:endParaRPr dirty="0"/>
          </a:p>
        </p:txBody>
      </p:sp>
      <p:sp>
        <p:nvSpPr>
          <p:cNvPr id="94" name="Google Shape;94;p3">
            <a:hlinkClick r:id="rId4" action="ppaction://hlinksldjump"/>
          </p:cNvPr>
          <p:cNvSpPr txBox="1">
            <a:spLocks noGrp="1"/>
          </p:cNvSpPr>
          <p:nvPr>
            <p:ph type="title" idx="4"/>
          </p:nvPr>
        </p:nvSpPr>
        <p:spPr>
          <a:xfrm>
            <a:off x="2097904" y="1991231"/>
            <a:ext cx="1107600" cy="577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02</a:t>
            </a:r>
          </a:p>
        </p:txBody>
      </p:sp>
      <p:sp>
        <p:nvSpPr>
          <p:cNvPr id="95" name="Google Shape;95;p3"/>
          <p:cNvSpPr txBox="1">
            <a:spLocks noGrp="1"/>
          </p:cNvSpPr>
          <p:nvPr>
            <p:ph type="title" idx="6"/>
          </p:nvPr>
        </p:nvSpPr>
        <p:spPr>
          <a:xfrm>
            <a:off x="5861950" y="4146450"/>
            <a:ext cx="1072200" cy="577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a:t>04</a:t>
            </a:r>
          </a:p>
        </p:txBody>
      </p:sp>
      <p:sp>
        <p:nvSpPr>
          <p:cNvPr id="96" name="Google Shape;96;p3"/>
          <p:cNvSpPr txBox="1">
            <a:spLocks noGrp="1"/>
          </p:cNvSpPr>
          <p:nvPr>
            <p:ph type="subTitle" idx="13"/>
          </p:nvPr>
        </p:nvSpPr>
        <p:spPr>
          <a:xfrm>
            <a:off x="688056" y="2217908"/>
            <a:ext cx="1911880" cy="572400"/>
          </a:xfrm>
          <a:prstGeom prst="rect">
            <a:avLst/>
          </a:prstGeom>
          <a:noFill/>
          <a:ln>
            <a:noFill/>
          </a:ln>
        </p:spPr>
        <p:txBody>
          <a:bodyPr spcFirstLastPara="1" wrap="square" lIns="91425" tIns="91425" rIns="91425" bIns="91425" anchor="t" anchorCtr="0">
            <a:noAutofit/>
          </a:bodyPr>
          <a:lstStyle/>
          <a:p>
            <a:pPr marL="114300" lvl="0" indent="0" algn="l">
              <a:buSzPts val="1800"/>
            </a:pPr>
            <a:r>
              <a:rPr lang="vi-VN" sz="1500" dirty="0" smtClean="0">
                <a:latin typeface="Times New Roman" panose="02020603050405020304" pitchFamily="18" charset="0"/>
                <a:ea typeface="Arial" panose="020B0604020202020204"/>
                <a:cs typeface="Times New Roman" panose="02020603050405020304" pitchFamily="18" charset="0"/>
                <a:sym typeface="Arial" panose="020B0604020202020204"/>
              </a:rPr>
              <a:t>So sánh thuật toán Kmeans và thuật toán DBSCAN </a:t>
            </a:r>
            <a:endParaRPr lang="en-US" sz="15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97" name="Google Shape;97;p3"/>
          <p:cNvSpPr txBox="1">
            <a:spLocks noGrp="1"/>
          </p:cNvSpPr>
          <p:nvPr>
            <p:ph type="subTitle" idx="15"/>
          </p:nvPr>
        </p:nvSpPr>
        <p:spPr>
          <a:xfrm>
            <a:off x="6558049" y="3223350"/>
            <a:ext cx="2514228" cy="572400"/>
          </a:xfrm>
          <a:prstGeom prst="rect">
            <a:avLst/>
          </a:prstGeom>
          <a:noFill/>
          <a:ln>
            <a:noFill/>
          </a:ln>
        </p:spPr>
        <p:txBody>
          <a:bodyPr spcFirstLastPara="1" wrap="square" lIns="91425" tIns="91425" rIns="91425" bIns="91425" anchor="t" anchorCtr="0">
            <a:noAutofit/>
          </a:bodyPr>
          <a:lstStyle/>
          <a:p>
            <a:pPr marL="114300" lvl="0" indent="0" algn="l">
              <a:buSzPts val="1800"/>
            </a:pPr>
            <a:r>
              <a:rPr lang="en-US" sz="1500" dirty="0">
                <a:latin typeface="Times New Roman" panose="02020603050405020304" pitchFamily="18" charset="0"/>
                <a:ea typeface="Arial" panose="020B0604020202020204"/>
                <a:cs typeface="Times New Roman" panose="02020603050405020304" pitchFamily="18" charset="0"/>
                <a:sym typeface="Arial" panose="020B0604020202020204"/>
              </a:rPr>
              <a:t>So </a:t>
            </a:r>
            <a:r>
              <a:rPr lang="en-US" sz="1500" dirty="0" err="1" smtClean="0">
                <a:latin typeface="Times New Roman" panose="02020603050405020304" pitchFamily="18" charset="0"/>
                <a:ea typeface="Arial" panose="020B0604020202020204"/>
                <a:cs typeface="Times New Roman" panose="02020603050405020304" pitchFamily="18" charset="0"/>
                <a:sym typeface="Arial" panose="020B0604020202020204"/>
              </a:rPr>
              <a:t>sánh</a:t>
            </a:r>
            <a:r>
              <a:rPr lang="vi-VN" sz="1500" dirty="0">
                <a:latin typeface="Times New Roman" panose="02020603050405020304" pitchFamily="18" charset="0"/>
                <a:ea typeface="Arial" panose="020B0604020202020204"/>
                <a:cs typeface="Times New Roman" panose="02020603050405020304" pitchFamily="18" charset="0"/>
                <a:sym typeface="Arial" panose="020B0604020202020204"/>
              </a:rPr>
              <a:t> </a:t>
            </a:r>
            <a:r>
              <a:rPr lang="vi-VN" sz="1500" dirty="0" smtClean="0">
                <a:latin typeface="Times New Roman" panose="02020603050405020304" pitchFamily="18" charset="0"/>
                <a:ea typeface="Arial" panose="020B0604020202020204"/>
                <a:cs typeface="Times New Roman" panose="02020603050405020304" pitchFamily="18" charset="0"/>
                <a:sym typeface="Arial" panose="020B0604020202020204"/>
              </a:rPr>
              <a:t>thuật toán Kmeans và thuật toán Spectral clustering</a:t>
            </a:r>
            <a:endParaRPr lang="en-US" sz="15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98" name="Google Shape;98;p3"/>
          <p:cNvSpPr txBox="1">
            <a:spLocks noGrp="1"/>
          </p:cNvSpPr>
          <p:nvPr>
            <p:ph type="subTitle" idx="17"/>
          </p:nvPr>
        </p:nvSpPr>
        <p:spPr>
          <a:xfrm>
            <a:off x="6701494" y="4269481"/>
            <a:ext cx="2370783" cy="572400"/>
          </a:xfrm>
          <a:prstGeom prst="rect">
            <a:avLst/>
          </a:prstGeom>
          <a:noFill/>
          <a:ln>
            <a:noFill/>
          </a:ln>
        </p:spPr>
        <p:txBody>
          <a:bodyPr spcFirstLastPara="1" wrap="square" lIns="91425" tIns="91425" rIns="91425" bIns="91425" anchor="t" anchorCtr="0">
            <a:noAutofit/>
          </a:bodyPr>
          <a:lstStyle/>
          <a:p>
            <a:pPr marL="0" lvl="0" indent="0"/>
            <a:r>
              <a:rPr lang="vi-VN" sz="1500" dirty="0" smtClean="0">
                <a:latin typeface="Times New Roman" panose="02020603050405020304" pitchFamily="18" charset="0"/>
                <a:ea typeface="Arial" panose="020B0604020202020204"/>
                <a:cs typeface="Times New Roman" panose="02020603050405020304" pitchFamily="18" charset="0"/>
                <a:sym typeface="Arial" panose="020B0604020202020204"/>
              </a:rPr>
              <a:t>Demo</a:t>
            </a:r>
            <a:endParaRPr sz="15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cxnSp>
        <p:nvCxnSpPr>
          <p:cNvPr id="99" name="Google Shape;99;p3"/>
          <p:cNvCxnSpPr/>
          <p:nvPr/>
        </p:nvCxnSpPr>
        <p:spPr>
          <a:xfrm>
            <a:off x="3289723" y="448876"/>
            <a:ext cx="0" cy="2393700"/>
          </a:xfrm>
          <a:prstGeom prst="straightConnector1">
            <a:avLst/>
          </a:prstGeom>
          <a:noFill/>
          <a:ln w="9525" cap="flat" cmpd="sng">
            <a:solidFill>
              <a:srgbClr val="595959"/>
            </a:solidFill>
            <a:prstDash val="solid"/>
            <a:round/>
            <a:headEnd type="none" w="sm" len="sm"/>
            <a:tailEnd type="none" w="sm" len="sm"/>
          </a:ln>
        </p:spPr>
      </p:cxnSp>
      <p:cxnSp>
        <p:nvCxnSpPr>
          <p:cNvPr id="100" name="Google Shape;100;p3"/>
          <p:cNvCxnSpPr/>
          <p:nvPr/>
        </p:nvCxnSpPr>
        <p:spPr>
          <a:xfrm>
            <a:off x="5861950" y="3131400"/>
            <a:ext cx="0" cy="2030100"/>
          </a:xfrm>
          <a:prstGeom prst="straightConnector1">
            <a:avLst/>
          </a:prstGeom>
          <a:noFill/>
          <a:ln w="9525" cap="flat" cmpd="sng">
            <a:solidFill>
              <a:srgbClr val="595959"/>
            </a:solidFill>
            <a:prstDash val="solid"/>
            <a:round/>
            <a:headEnd type="none" w="sm" len="sm"/>
            <a:tailEnd type="none" w="sm" len="sm"/>
          </a:ln>
        </p:spPr>
      </p:cxn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p:tgtEl>
                                          <p:spTgt spid="9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500"/>
                                        <p:tgtEl>
                                          <p:spTgt spid="100"/>
                                        </p:tgtEl>
                                        <p:attrNameLst>
                                          <p:attrName>ppt_y</p:attrName>
                                        </p:attrNameLst>
                                      </p:cBhvr>
                                      <p:tavLst>
                                        <p:tav tm="0">
                                          <p:val>
                                            <p:strVal val="#ppt_y+1"/>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par>
                                <p:cTn id="15" presetID="10"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
                                            <p:txEl>
                                              <p:pRg st="0" end="0"/>
                                            </p:txEl>
                                          </p:spTgt>
                                        </p:tgtEl>
                                        <p:attrNameLst>
                                          <p:attrName>style.visibility</p:attrName>
                                        </p:attrNameLst>
                                      </p:cBhvr>
                                      <p:to>
                                        <p:strVal val="visible"/>
                                      </p:to>
                                    </p:set>
                                    <p:animEffect transition="in" filter="fade">
                                      <p:cBhvr>
                                        <p:cTn id="28" dur="500"/>
                                        <p:tgtEl>
                                          <p:spTgt spid="9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6">
                                            <p:txEl>
                                              <p:pRg st="0" end="0"/>
                                            </p:txEl>
                                          </p:spTgt>
                                        </p:tgtEl>
                                        <p:attrNameLst>
                                          <p:attrName>style.visibility</p:attrName>
                                        </p:attrNameLst>
                                      </p:cBhvr>
                                      <p:to>
                                        <p:strVal val="visible"/>
                                      </p:to>
                                    </p:set>
                                    <p:animEffect transition="in" filter="fade">
                                      <p:cBhvr>
                                        <p:cTn id="33" dur="500"/>
                                        <p:tgtEl>
                                          <p:spTgt spid="9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7">
                                            <p:txEl>
                                              <p:pRg st="0" end="0"/>
                                            </p:txEl>
                                          </p:spTgt>
                                        </p:tgtEl>
                                        <p:attrNameLst>
                                          <p:attrName>style.visibility</p:attrName>
                                        </p:attrNameLst>
                                      </p:cBhvr>
                                      <p:to>
                                        <p:strVal val="visible"/>
                                      </p:to>
                                    </p:set>
                                    <p:animEffect transition="in" filter="fade">
                                      <p:cBhvr>
                                        <p:cTn id="38" dur="500"/>
                                        <p:tgtEl>
                                          <p:spTgt spid="9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8">
                                            <p:txEl>
                                              <p:pRg st="0" end="0"/>
                                            </p:txEl>
                                          </p:spTgt>
                                        </p:tgtEl>
                                        <p:attrNameLst>
                                          <p:attrName>style.visibility</p:attrName>
                                        </p:attrNameLst>
                                      </p:cBhvr>
                                      <p:to>
                                        <p:strVal val="visible"/>
                                      </p:to>
                                    </p:set>
                                    <p:animEffect transition="in" filter="fade">
                                      <p:cBhvr>
                                        <p:cTn id="43"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cxnSp>
        <p:nvCxnSpPr>
          <p:cNvPr id="322" name="Google Shape;322;p24"/>
          <p:cNvCxnSpPr/>
          <p:nvPr/>
        </p:nvCxnSpPr>
        <p:spPr>
          <a:xfrm>
            <a:off x="4569600" y="1681537"/>
            <a:ext cx="4574400" cy="0"/>
          </a:xfrm>
          <a:prstGeom prst="straightConnector1">
            <a:avLst/>
          </a:prstGeom>
          <a:noFill/>
          <a:ln w="9525" cap="flat" cmpd="sng">
            <a:solidFill>
              <a:srgbClr val="434343"/>
            </a:solidFill>
            <a:prstDash val="solid"/>
            <a:round/>
            <a:headEnd type="none" w="sm" len="sm"/>
            <a:tailEnd type="none" w="sm" len="sm"/>
          </a:ln>
        </p:spPr>
      </p:cxnSp>
      <p:cxnSp>
        <p:nvCxnSpPr>
          <p:cNvPr id="323" name="Google Shape;323;p24"/>
          <p:cNvCxnSpPr/>
          <p:nvPr/>
        </p:nvCxnSpPr>
        <p:spPr>
          <a:xfrm>
            <a:off x="0" y="3315929"/>
            <a:ext cx="4574400" cy="0"/>
          </a:xfrm>
          <a:prstGeom prst="straightConnector1">
            <a:avLst/>
          </a:prstGeom>
          <a:noFill/>
          <a:ln w="9525" cap="flat" cmpd="sng">
            <a:solidFill>
              <a:srgbClr val="434343"/>
            </a:solidFill>
            <a:prstDash val="solid"/>
            <a:round/>
            <a:headEnd type="none" w="sm" len="sm"/>
            <a:tailEnd type="none" w="sm" len="sm"/>
          </a:ln>
        </p:spPr>
      </p:cxnSp>
      <p:sp>
        <p:nvSpPr>
          <p:cNvPr id="324" name="Google Shape;324;p24"/>
          <p:cNvSpPr txBox="1"/>
          <p:nvPr/>
        </p:nvSpPr>
        <p:spPr>
          <a:xfrm>
            <a:off x="1030006" y="2217807"/>
            <a:ext cx="708399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0" i="0" u="none" strike="noStrike" cap="none">
                <a:solidFill>
                  <a:srgbClr val="434343"/>
                </a:solidFill>
                <a:latin typeface="Tahoma" panose="020B0604030504040204"/>
                <a:ea typeface="Tahoma" panose="020B0604030504040204"/>
                <a:cs typeface="Tahoma" panose="020B0604030504040204"/>
                <a:sym typeface="Tahoma" panose="020B0604030504040204"/>
              </a:rPr>
              <a:t>THANKS FOR WATCHING</a:t>
            </a:r>
            <a:endParaRPr sz="4800" b="0" i="0" u="none" strike="noStrike" cap="none">
              <a:solidFill>
                <a:srgbClr val="434343"/>
              </a:solidFill>
              <a:latin typeface="Tahoma" panose="020B0604030504040204"/>
              <a:ea typeface="Tahoma" panose="020B0604030504040204"/>
              <a:cs typeface="Tahoma" panose="020B0604030504040204"/>
              <a:sym typeface="Tahoma" panose="020B0604030504040204"/>
            </a:endParaRPr>
          </a:p>
        </p:txBody>
      </p:sp>
      <p:pic>
        <p:nvPicPr>
          <p:cNvPr id="325" name="Google Shape;325;p24" descr="http://viajes.elpais.com.uy/wp-content/uploads/duolingo.png"/>
          <p:cNvPicPr preferRelativeResize="0"/>
          <p:nvPr/>
        </p:nvPicPr>
        <p:blipFill rotWithShape="1">
          <a:blip r:embed="rId3"/>
          <a:srcRect/>
          <a:stretch>
            <a:fillRect/>
          </a:stretch>
        </p:blipFill>
        <p:spPr>
          <a:xfrm>
            <a:off x="212693" y="3264157"/>
            <a:ext cx="1879343" cy="1879343"/>
          </a:xfrm>
          <a:prstGeom prst="rect">
            <a:avLst/>
          </a:prstGeom>
          <a:noFill/>
          <a:ln>
            <a:noFill/>
          </a:ln>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1000"/>
                                        <p:tgtEl>
                                          <p:spTgt spid="32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 calcmode="lin" valueType="num">
                                      <p:cBhvr additive="base">
                                        <p:cTn id="10" dur="1000"/>
                                        <p:tgtEl>
                                          <p:spTgt spid="323"/>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4"/>
          <p:cNvSpPr txBox="1">
            <a:spLocks noGrp="1"/>
          </p:cNvSpPr>
          <p:nvPr>
            <p:ph type="ctrTitle"/>
          </p:nvPr>
        </p:nvSpPr>
        <p:spPr>
          <a:xfrm flipH="1">
            <a:off x="1680322" y="3141606"/>
            <a:ext cx="5005500" cy="1022100"/>
          </a:xfrm>
          <a:prstGeom prst="rect">
            <a:avLst/>
          </a:prstGeom>
          <a:noFill/>
          <a:ln>
            <a:noFill/>
          </a:ln>
        </p:spPr>
        <p:txBody>
          <a:bodyPr spcFirstLastPara="1" wrap="square" lIns="91425" tIns="91425" rIns="91425" bIns="91425" anchor="ctr" anchorCtr="0">
            <a:noAutofit/>
          </a:bodyPr>
          <a:lstStyle/>
          <a:p>
            <a:pPr marL="0" lvl="0" indent="0"/>
            <a:r>
              <a:rPr lang="vi-VN" dirty="0" smtClean="0">
                <a:latin typeface="Times New Roman" panose="02020603050405020304" pitchFamily="18" charset="0"/>
                <a:ea typeface="Arial" panose="020B0604020202020204"/>
                <a:cs typeface="Times New Roman" panose="02020603050405020304" pitchFamily="18" charset="0"/>
                <a:sym typeface="Arial" panose="020B0604020202020204"/>
              </a:rPr>
              <a:t>Thuật toán KMeans</a:t>
            </a:r>
            <a:endParaRPr lang="vi-VN" dirty="0">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
        <p:nvSpPr>
          <p:cNvPr id="107" name="Google Shape;107;p4"/>
          <p:cNvSpPr txBox="1">
            <a:spLocks noGrp="1"/>
          </p:cNvSpPr>
          <p:nvPr>
            <p:ph type="title" idx="2"/>
          </p:nvPr>
        </p:nvSpPr>
        <p:spPr>
          <a:xfrm flipH="1">
            <a:off x="671100" y="2217738"/>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en-US"/>
              <a:t>01</a:t>
            </a:r>
          </a:p>
        </p:txBody>
      </p:sp>
      <p:cxnSp>
        <p:nvCxnSpPr>
          <p:cNvPr id="108" name="Google Shape;108;p4"/>
          <p:cNvCxnSpPr/>
          <p:nvPr/>
        </p:nvCxnSpPr>
        <p:spPr>
          <a:xfrm>
            <a:off x="0" y="4333075"/>
            <a:ext cx="3179618" cy="0"/>
          </a:xfrm>
          <a:prstGeom prst="straightConnector1">
            <a:avLst/>
          </a:prstGeom>
          <a:noFill/>
          <a:ln w="9525" cap="flat" cmpd="sng">
            <a:solidFill>
              <a:srgbClr val="434343"/>
            </a:solidFill>
            <a:prstDash val="solid"/>
            <a:round/>
            <a:headEnd type="none" w="sm" len="sm"/>
            <a:tailEnd type="none" w="sm" len="sm"/>
          </a:ln>
        </p:spPr>
      </p:cxnSp>
      <p:grpSp>
        <p:nvGrpSpPr>
          <p:cNvPr id="109" name="Google Shape;109;p4"/>
          <p:cNvGrpSpPr/>
          <p:nvPr/>
        </p:nvGrpSpPr>
        <p:grpSpPr>
          <a:xfrm>
            <a:off x="8089940" y="561326"/>
            <a:ext cx="423413" cy="421569"/>
            <a:chOff x="7703675" y="2541175"/>
            <a:chExt cx="499425" cy="497250"/>
          </a:xfrm>
        </p:grpSpPr>
        <p:sp>
          <p:nvSpPr>
            <p:cNvPr id="110" name="Google Shape;110;p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114;p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p:tgtEl>
                                          <p:spTgt spid="10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223312" y="1667841"/>
            <a:ext cx="5684013" cy="1461140"/>
          </a:xfrm>
          <a:prstGeom prst="rect">
            <a:avLst/>
          </a:prstGeom>
          <a:noFill/>
          <a:ln>
            <a:noFill/>
          </a:ln>
        </p:spPr>
        <p:txBody>
          <a:bodyPr spcFirstLastPara="1" wrap="square" lIns="91425" tIns="91425" rIns="91425" bIns="91425" anchor="t" anchorCtr="0">
            <a:noAutofit/>
          </a:bodyPr>
          <a:lstStyle/>
          <a:p>
            <a:pPr marL="0" lvl="0" indent="0" algn="l"/>
            <a:r>
              <a:rPr lang="vi-VN" dirty="0" smtClean="0"/>
              <a:t>K-means </a:t>
            </a:r>
            <a:r>
              <a:rPr lang="vi-VN" dirty="0"/>
              <a:t>là một kỹ thuật học máy không giám sát được sử dụng để phân vùng tập dữ liệu thành K nhóm hoặc cụm riêng biệt dựa trên sự giống nhau của các điểm dữ liệu. Mục tiêu chính của phân cụm K-means là giảm thiểu phương sai bên trong cụm đồng thời tối đa hóa phương sai giữa các cụm.</a:t>
            </a:r>
            <a:endParaRPr lang="vi-VN" sz="1500"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cxnSp>
        <p:nvCxnSpPr>
          <p:cNvPr id="121" name="Google Shape;121;p5"/>
          <p:cNvCxnSpPr/>
          <p:nvPr/>
        </p:nvCxnSpPr>
        <p:spPr>
          <a:xfrm>
            <a:off x="0" y="3568175"/>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GIỚI THIỆU</a:t>
            </a:r>
            <a:endParaRPr dirty="0">
              <a:latin typeface="Tahoma" panose="020B0604030504040204"/>
              <a:ea typeface="Tahoma" panose="020B0604030504040204"/>
              <a:cs typeface="Tahoma" panose="020B0604030504040204"/>
              <a:sym typeface="Tahoma" panose="020B060403050404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7731" y="2908151"/>
            <a:ext cx="4218137" cy="2135336"/>
          </a:xfrm>
          <a:prstGeom prst="rect">
            <a:avLst/>
          </a:prstGeom>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 calcmode="lin" valueType="num">
                                      <p:cBhvr additive="base">
                                        <p:cTn id="10" dur="500"/>
                                        <p:tgtEl>
                                          <p:spTgt spid="1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9">
                                            <p:txEl>
                                              <p:pRg st="0" end="0"/>
                                            </p:txEl>
                                          </p:spTgt>
                                        </p:tgtEl>
                                        <p:attrNameLst>
                                          <p:attrName>style.visibility</p:attrName>
                                        </p:attrNameLst>
                                      </p:cBhvr>
                                      <p:to>
                                        <p:strVal val="visible"/>
                                      </p:to>
                                    </p:set>
                                    <p:animEffect transition="in" filter="fade">
                                      <p:cBhvr>
                                        <p:cTn id="20" dur="500"/>
                                        <p:tgtEl>
                                          <p:spTgt spid="1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cxnSp>
        <p:nvCxnSpPr>
          <p:cNvPr id="121" name="Google Shape;121;p5"/>
          <p:cNvCxnSpPr/>
          <p:nvPr/>
        </p:nvCxnSpPr>
        <p:spPr>
          <a:xfrm>
            <a:off x="0" y="4918993"/>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Cách hoạt động</a:t>
            </a:r>
            <a:endParaRPr dirty="0">
              <a:latin typeface="Tahoma" panose="020B0604030504040204"/>
              <a:ea typeface="Tahoma" panose="020B0604030504040204"/>
              <a:cs typeface="Tahoma" panose="020B0604030504040204"/>
              <a:sym typeface="Tahoma" panose="020B0604030504040204"/>
            </a:endParaRPr>
          </a:p>
        </p:txBody>
      </p:sp>
      <p:sp>
        <p:nvSpPr>
          <p:cNvPr id="5" name="TextBox 4"/>
          <p:cNvSpPr txBox="1"/>
          <p:nvPr/>
        </p:nvSpPr>
        <p:spPr>
          <a:xfrm>
            <a:off x="0" y="1637110"/>
            <a:ext cx="5288973" cy="3108543"/>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Khởi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cụm</a:t>
            </a:r>
            <a:r>
              <a:rPr lang="en-US" dirty="0">
                <a:latin typeface="Times New Roman" panose="02020603050405020304" pitchFamily="18" charset="0"/>
                <a:cs typeface="Times New Roman" panose="02020603050405020304" pitchFamily="18" charset="0"/>
              </a:rPr>
              <a:t> (K)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ngẫu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K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cụm</a:t>
            </a:r>
            <a:r>
              <a:rPr lang="en-US" dirty="0">
                <a:latin typeface="Times New Roman" panose="02020603050405020304" pitchFamily="18" charset="0"/>
                <a:cs typeface="Times New Roman" panose="02020603050405020304" pitchFamily="18" charset="0"/>
              </a:rPr>
              <a:t> ban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Nhiệm vụ: Tính khoảng cách giữa mỗi điểm dữ liệu và tất cả các trọng tâm. Chỉ định từng điểm dữ liệu cho tâm gần nó nhất, dựa trên thước đo khoảng cách, chẳng hạn như khoảng cách Euclide. Điều này tạo thành các cụm ban đầu</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Cập nhật: Đối với mỗi cụm, hãy tính giá trị trung bình của tất cả các điểm dữ liệu trong cụm đó. Cập nhật trọng tâm thành giá trị trung bình mới này</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Lặp lại: Tiếp tục lặp lại các bước 2 (Chỉ định) và 3 (Cập nhật) cho đến khi vị trí trọng tâm không thay đổi đáng kể giữa các lần lặp lại hoặc đạt đến số lần lặp lại tối đa được xác định trước.</a:t>
            </a:r>
          </a:p>
          <a:p>
            <a:endParaRPr lang="en-US" dirty="0"/>
          </a:p>
        </p:txBody>
      </p:sp>
      <p:pic>
        <p:nvPicPr>
          <p:cNvPr id="11" name="Hình ảnh 2" descr="1. k initial &quot;means&quot; (in this case k=3) are randomly generated within the data domain (shown in colo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5675" y="1494500"/>
            <a:ext cx="1737868" cy="1546099"/>
          </a:xfrm>
          <a:prstGeom prst="rect">
            <a:avLst/>
          </a:prstGeom>
          <a:noFill/>
          <a:ln>
            <a:noFill/>
          </a:ln>
        </p:spPr>
      </p:pic>
      <p:pic>
        <p:nvPicPr>
          <p:cNvPr id="12" name="Hình ảnh 3" descr="2. k clusters are created by associating every observation with the nearest mean. The partitions here represent the Voronoi diagram generated by the mean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0285" y="3198307"/>
            <a:ext cx="1326515" cy="1143000"/>
          </a:xfrm>
          <a:prstGeom prst="rect">
            <a:avLst/>
          </a:prstGeom>
          <a:noFill/>
          <a:ln>
            <a:noFill/>
          </a:ln>
        </p:spPr>
      </p:pic>
      <p:pic>
        <p:nvPicPr>
          <p:cNvPr id="14" name="Hình ảnh 5" descr="4. Steps 2 and 3 are repeated until convergence has been reache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5561" y="3870614"/>
            <a:ext cx="1326515" cy="1143000"/>
          </a:xfrm>
          <a:prstGeom prst="rect">
            <a:avLst/>
          </a:prstGeom>
          <a:noFill/>
          <a:ln>
            <a:noFill/>
          </a:ln>
        </p:spPr>
      </p:pic>
      <p:pic>
        <p:nvPicPr>
          <p:cNvPr id="15" name="Hình ảnh 4" descr="3. The centroid of each of the k clusters becomes the new mean."/>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40031" y="2750396"/>
            <a:ext cx="1326515" cy="1143000"/>
          </a:xfrm>
          <a:prstGeom prst="rect">
            <a:avLst/>
          </a:prstGeom>
          <a:noFill/>
          <a:ln>
            <a:noFill/>
          </a:ln>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 calcmode="lin" valueType="num">
                                      <p:cBhvr additive="base">
                                        <p:cTn id="10" dur="500"/>
                                        <p:tgtEl>
                                          <p:spTgt spid="12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4">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6" name="Google Shape;106;p4"/>
          <p:cNvSpPr txBox="1">
            <a:spLocks noGrp="1"/>
          </p:cNvSpPr>
          <p:nvPr>
            <p:ph type="ctrTitle"/>
          </p:nvPr>
        </p:nvSpPr>
        <p:spPr>
          <a:xfrm flipH="1">
            <a:off x="2355731" y="2972238"/>
            <a:ext cx="5005500" cy="1022100"/>
          </a:xfrm>
          <a:prstGeom prst="rect">
            <a:avLst/>
          </a:prstGeom>
          <a:noFill/>
          <a:ln>
            <a:noFill/>
          </a:ln>
        </p:spPr>
        <p:txBody>
          <a:bodyPr spcFirstLastPara="1" wrap="square" lIns="91425" tIns="91425" rIns="91425" bIns="91425" anchor="ctr" anchorCtr="0">
            <a:noAutofit/>
          </a:bodyPr>
          <a:lstStyle/>
          <a:p>
            <a:pPr marL="114300" lvl="0">
              <a:buSzPts val="1800"/>
            </a:pPr>
            <a:r>
              <a:rPr lang="vi-VN" dirty="0">
                <a:latin typeface="Times New Roman" panose="02020603050405020304" pitchFamily="18" charset="0"/>
                <a:ea typeface="Arial" panose="020B0604020202020204"/>
                <a:cs typeface="Times New Roman" panose="02020603050405020304" pitchFamily="18" charset="0"/>
                <a:sym typeface="Arial" panose="020B0604020202020204"/>
              </a:rPr>
              <a:t>So sánh thuật toán Kmeans và thuật toán DBSCAN </a:t>
            </a:r>
            <a:endParaRPr lang="en-US" dirty="0">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107" name="Google Shape;107;p4"/>
          <p:cNvSpPr txBox="1">
            <a:spLocks noGrp="1"/>
          </p:cNvSpPr>
          <p:nvPr>
            <p:ph type="title" idx="2"/>
          </p:nvPr>
        </p:nvSpPr>
        <p:spPr>
          <a:xfrm flipH="1">
            <a:off x="671100" y="2217738"/>
            <a:ext cx="2979300" cy="754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600"/>
              <a:buNone/>
            </a:pPr>
            <a:r>
              <a:rPr lang="en-US" dirty="0" smtClean="0"/>
              <a:t>0</a:t>
            </a:r>
            <a:r>
              <a:rPr lang="vi-VN" dirty="0" smtClean="0"/>
              <a:t>2</a:t>
            </a:r>
            <a:endParaRPr lang="en-US" dirty="0"/>
          </a:p>
        </p:txBody>
      </p:sp>
      <p:cxnSp>
        <p:nvCxnSpPr>
          <p:cNvPr id="108" name="Google Shape;108;p4"/>
          <p:cNvCxnSpPr/>
          <p:nvPr/>
        </p:nvCxnSpPr>
        <p:spPr>
          <a:xfrm>
            <a:off x="0" y="4333075"/>
            <a:ext cx="3179618" cy="0"/>
          </a:xfrm>
          <a:prstGeom prst="straightConnector1">
            <a:avLst/>
          </a:prstGeom>
          <a:noFill/>
          <a:ln w="9525" cap="flat" cmpd="sng">
            <a:solidFill>
              <a:srgbClr val="434343"/>
            </a:solidFill>
            <a:prstDash val="solid"/>
            <a:round/>
            <a:headEnd type="none" w="sm" len="sm"/>
            <a:tailEnd type="none" w="sm" len="sm"/>
          </a:ln>
        </p:spPr>
      </p:cxnSp>
      <p:grpSp>
        <p:nvGrpSpPr>
          <p:cNvPr id="109" name="Google Shape;109;p4"/>
          <p:cNvGrpSpPr/>
          <p:nvPr/>
        </p:nvGrpSpPr>
        <p:grpSpPr>
          <a:xfrm>
            <a:off x="8089940" y="561326"/>
            <a:ext cx="423413" cy="421569"/>
            <a:chOff x="7703675" y="2541175"/>
            <a:chExt cx="499425" cy="497250"/>
          </a:xfrm>
        </p:grpSpPr>
        <p:sp>
          <p:nvSpPr>
            <p:cNvPr id="110" name="Google Shape;110;p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3" name="Google Shape;113;p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4" name="Google Shape;114;p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Tree>
    <p:extLst>
      <p:ext uri="{BB962C8B-B14F-4D97-AF65-F5344CB8AC3E}">
        <p14:creationId xmlns:p14="http://schemas.microsoft.com/office/powerpoint/2010/main" val="198255849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p:tgtEl>
                                          <p:spTgt spid="10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 calcmode="lin" valueType="num">
                                      <p:cBhvr additive="base">
                                        <p:cTn id="12" dur="500"/>
                                        <p:tgtEl>
                                          <p:spTgt spid="10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38935" y="1283475"/>
            <a:ext cx="5684013"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vi-VN" dirty="0"/>
              <a:t>Có nhiều cách tiếp cận và thuật toán khác nhau để thực hiện phân cụm có thể được chia thành ba loại:</a:t>
            </a:r>
          </a:p>
          <a:p>
            <a:pPr marL="431800" indent="-285750" algn="l">
              <a:lnSpc>
                <a:spcPct val="115000"/>
              </a:lnSpc>
              <a:spcBef>
                <a:spcPts val="1200"/>
              </a:spcBef>
              <a:buSzPts val="1300"/>
              <a:buFont typeface="Wingdings" panose="05000000000000000000" pitchFamily="2" charset="2"/>
              <a:buChar char="§"/>
            </a:pPr>
            <a:r>
              <a:rPr lang="en-US" dirty="0" err="1"/>
              <a:t>Phân</a:t>
            </a:r>
            <a:r>
              <a:rPr lang="en-US" dirty="0"/>
              <a:t> </a:t>
            </a:r>
            <a:r>
              <a:rPr lang="en-US" dirty="0" err="1"/>
              <a:t>cụm</a:t>
            </a:r>
            <a:r>
              <a:rPr lang="en-US" dirty="0"/>
              <a:t> </a:t>
            </a:r>
            <a:r>
              <a:rPr lang="en-US" dirty="0" err="1"/>
              <a:t>dựa</a:t>
            </a:r>
            <a:r>
              <a:rPr lang="en-US" dirty="0"/>
              <a:t> </a:t>
            </a:r>
            <a:r>
              <a:rPr lang="en-US" dirty="0" err="1"/>
              <a:t>trên</a:t>
            </a:r>
            <a:r>
              <a:rPr lang="en-US" dirty="0"/>
              <a:t> </a:t>
            </a:r>
            <a:r>
              <a:rPr lang="en-US" dirty="0" err="1"/>
              <a:t>phân</a:t>
            </a:r>
            <a:r>
              <a:rPr lang="en-US" dirty="0"/>
              <a:t> </a:t>
            </a:r>
            <a:r>
              <a:rPr lang="en-US" dirty="0" err="1"/>
              <a:t>vùng</a:t>
            </a:r>
            <a:r>
              <a:rPr lang="en-US" dirty="0"/>
              <a:t> (Partition-based clustering): </a:t>
            </a:r>
            <a:r>
              <a:rPr lang="en-US" dirty="0" err="1"/>
              <a:t>Ví</a:t>
            </a:r>
            <a:r>
              <a:rPr lang="en-US" dirty="0"/>
              <a:t> </a:t>
            </a:r>
            <a:r>
              <a:rPr lang="en-US" dirty="0" err="1"/>
              <a:t>dụ</a:t>
            </a:r>
            <a:r>
              <a:rPr lang="en-US" dirty="0"/>
              <a:t>: k-means, </a:t>
            </a:r>
            <a:r>
              <a:rPr lang="en-US" dirty="0" smtClean="0"/>
              <a:t>k-median</a:t>
            </a:r>
            <a:endParaRPr lang="vi-VN" dirty="0" smtClean="0"/>
          </a:p>
          <a:p>
            <a:pPr marL="431800" indent="-285750" algn="l">
              <a:lnSpc>
                <a:spcPct val="115000"/>
              </a:lnSpc>
              <a:spcBef>
                <a:spcPts val="1200"/>
              </a:spcBef>
              <a:buSzPts val="1300"/>
              <a:buFont typeface="Wingdings" panose="05000000000000000000" pitchFamily="2" charset="2"/>
              <a:buChar char="§"/>
            </a:pPr>
            <a:r>
              <a:rPr lang="en-US" dirty="0" err="1"/>
              <a:t>Phân</a:t>
            </a:r>
            <a:r>
              <a:rPr lang="en-US" dirty="0"/>
              <a:t> </a:t>
            </a:r>
            <a:r>
              <a:rPr lang="en-US" dirty="0" err="1"/>
              <a:t>cụm</a:t>
            </a:r>
            <a:r>
              <a:rPr lang="en-US" dirty="0"/>
              <a:t> </a:t>
            </a:r>
            <a:r>
              <a:rPr lang="en-US" dirty="0" err="1"/>
              <a:t>theo</a:t>
            </a:r>
            <a:r>
              <a:rPr lang="en-US" dirty="0"/>
              <a:t> </a:t>
            </a:r>
            <a:r>
              <a:rPr lang="en-US" dirty="0" err="1"/>
              <a:t>thứ</a:t>
            </a:r>
            <a:r>
              <a:rPr lang="en-US" dirty="0"/>
              <a:t> </a:t>
            </a:r>
            <a:r>
              <a:rPr lang="en-US" dirty="0" err="1"/>
              <a:t>bậc</a:t>
            </a:r>
            <a:r>
              <a:rPr lang="en-US" dirty="0"/>
              <a:t> (Hierarchical clustering): </a:t>
            </a:r>
            <a:r>
              <a:rPr lang="en-US" dirty="0" err="1"/>
              <a:t>Ví</a:t>
            </a:r>
            <a:r>
              <a:rPr lang="en-US" dirty="0"/>
              <a:t> </a:t>
            </a:r>
            <a:r>
              <a:rPr lang="en-US" dirty="0" err="1"/>
              <a:t>dụ</a:t>
            </a:r>
            <a:r>
              <a:rPr lang="en-US" dirty="0"/>
              <a:t>: Agglomerative, Divisive</a:t>
            </a:r>
          </a:p>
          <a:p>
            <a:pPr marL="431800" indent="-285750" algn="l">
              <a:lnSpc>
                <a:spcPct val="115000"/>
              </a:lnSpc>
              <a:spcBef>
                <a:spcPts val="1200"/>
              </a:spcBef>
              <a:buSzPts val="1300"/>
              <a:buFont typeface="Wingdings" panose="05000000000000000000" pitchFamily="2" charset="2"/>
              <a:buChar char="§"/>
            </a:pPr>
            <a:r>
              <a:rPr lang="en-US" dirty="0" err="1"/>
              <a:t>Phân</a:t>
            </a:r>
            <a:r>
              <a:rPr lang="en-US" dirty="0"/>
              <a:t> </a:t>
            </a:r>
            <a:r>
              <a:rPr lang="en-US" dirty="0" err="1"/>
              <a:t>cụm</a:t>
            </a:r>
            <a:r>
              <a:rPr lang="en-US" dirty="0"/>
              <a:t> </a:t>
            </a:r>
            <a:r>
              <a:rPr lang="en-US" dirty="0" err="1"/>
              <a:t>dựa</a:t>
            </a:r>
            <a:r>
              <a:rPr lang="en-US" dirty="0"/>
              <a:t> </a:t>
            </a:r>
            <a:r>
              <a:rPr lang="en-US" dirty="0" err="1"/>
              <a:t>trên</a:t>
            </a:r>
            <a:r>
              <a:rPr lang="en-US" dirty="0"/>
              <a:t> </a:t>
            </a:r>
            <a:r>
              <a:rPr lang="en-US" dirty="0" err="1"/>
              <a:t>mật</a:t>
            </a:r>
            <a:r>
              <a:rPr lang="en-US" dirty="0"/>
              <a:t> </a:t>
            </a:r>
            <a:r>
              <a:rPr lang="en-US" dirty="0" err="1"/>
              <a:t>độ</a:t>
            </a:r>
            <a:r>
              <a:rPr lang="en-US" dirty="0"/>
              <a:t> (Density-based clustering): </a:t>
            </a:r>
            <a:r>
              <a:rPr lang="en-US" dirty="0" err="1"/>
              <a:t>Ví</a:t>
            </a:r>
            <a:r>
              <a:rPr lang="en-US" dirty="0"/>
              <a:t> </a:t>
            </a:r>
            <a:r>
              <a:rPr lang="en-US" dirty="0" err="1"/>
              <a:t>dụ</a:t>
            </a:r>
            <a:r>
              <a:rPr lang="en-US" dirty="0"/>
              <a:t>: DBSCAN</a:t>
            </a:r>
          </a:p>
          <a:p>
            <a:pPr marL="431800" indent="-285750" algn="l">
              <a:lnSpc>
                <a:spcPct val="115000"/>
              </a:lnSpc>
              <a:spcBef>
                <a:spcPts val="1200"/>
              </a:spcBef>
              <a:buSzPts val="1300"/>
              <a:buFont typeface="Wingdings" panose="05000000000000000000" pitchFamily="2" charset="2"/>
              <a:buChar char="q"/>
            </a:pPr>
            <a:r>
              <a:rPr lang="vi-VN" dirty="0"/>
              <a:t>Các kỹ thuật Partition-based clustering và Hierarchical clustering có hiệu quả cao với các cụm có hình dạng bình thường. Tuy nhiên, đối với các cụm có hình dạng ngẫu nhiên hoặc khi phát hiện tồn tại các outlier thì các Density-based clustering sẽ hiệu quả hơn</a:t>
            </a:r>
          </a:p>
          <a:p>
            <a:pPr marL="431800" indent="-285750" algn="l">
              <a:lnSpc>
                <a:spcPct val="115000"/>
              </a:lnSpc>
              <a:spcBef>
                <a:spcPts val="1200"/>
              </a:spcBef>
              <a:buSzPts val="1300"/>
              <a:buFont typeface="Wingdings" panose="05000000000000000000" pitchFamily="2" charset="2"/>
              <a:buChar char="§"/>
            </a:pPr>
            <a:endParaRPr lang="en-US" dirty="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Giới thiệu</a:t>
            </a:r>
            <a:endParaRPr dirty="0">
              <a:latin typeface="Tahoma" panose="020B0604030504040204"/>
              <a:ea typeface="Tahoma" panose="020B0604030504040204"/>
              <a:cs typeface="Tahoma" panose="020B0604030504040204"/>
              <a:sym typeface="Tahoma" panose="020B0604030504040204"/>
            </a:endParaRPr>
          </a:p>
        </p:txBody>
      </p:sp>
      <p:pic>
        <p:nvPicPr>
          <p:cNvPr id="6" name="Picture 5" descr="Mục tiêu bài toán phân cụ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209" y="1705526"/>
            <a:ext cx="3013364" cy="2772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xEl>
                                              <p:pRg st="0" end="0"/>
                                            </p:txEl>
                                          </p:spTgt>
                                        </p:tgtEl>
                                        <p:attrNameLst>
                                          <p:attrName>style.visibility</p:attrName>
                                        </p:attrNameLst>
                                      </p:cBhvr>
                                      <p:to>
                                        <p:strVal val="visible"/>
                                      </p:to>
                                    </p:set>
                                    <p:animEffect transition="in" filter="fade">
                                      <p:cBhvr>
                                        <p:cTn id="17" dur="500"/>
                                        <p:tgtEl>
                                          <p:spTgt spid="1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
                                            <p:txEl>
                                              <p:pRg st="1" end="1"/>
                                            </p:txEl>
                                          </p:spTgt>
                                        </p:tgtEl>
                                        <p:attrNameLst>
                                          <p:attrName>style.visibility</p:attrName>
                                        </p:attrNameLst>
                                      </p:cBhvr>
                                      <p:to>
                                        <p:strVal val="visible"/>
                                      </p:to>
                                    </p:set>
                                    <p:animEffect transition="in" filter="fade">
                                      <p:cBhvr>
                                        <p:cTn id="22" dur="500"/>
                                        <p:tgtEl>
                                          <p:spTgt spid="1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xEl>
                                              <p:pRg st="2" end="2"/>
                                            </p:txEl>
                                          </p:spTgt>
                                        </p:tgtEl>
                                        <p:attrNameLst>
                                          <p:attrName>style.visibility</p:attrName>
                                        </p:attrNameLst>
                                      </p:cBhvr>
                                      <p:to>
                                        <p:strVal val="visible"/>
                                      </p:to>
                                    </p:set>
                                    <p:animEffect transition="in" filter="fade">
                                      <p:cBhvr>
                                        <p:cTn id="27" dur="500"/>
                                        <p:tgtEl>
                                          <p:spTgt spid="11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xEl>
                                              <p:pRg st="3" end="3"/>
                                            </p:txEl>
                                          </p:spTgt>
                                        </p:tgtEl>
                                        <p:attrNameLst>
                                          <p:attrName>style.visibility</p:attrName>
                                        </p:attrNameLst>
                                      </p:cBhvr>
                                      <p:to>
                                        <p:strVal val="visible"/>
                                      </p:to>
                                    </p:set>
                                    <p:animEffect transition="in" filter="fade">
                                      <p:cBhvr>
                                        <p:cTn id="32" dur="500"/>
                                        <p:tgtEl>
                                          <p:spTgt spid="11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9">
                                            <p:txEl>
                                              <p:pRg st="4" end="4"/>
                                            </p:txEl>
                                          </p:spTgt>
                                        </p:tgtEl>
                                        <p:attrNameLst>
                                          <p:attrName>style.visibility</p:attrName>
                                        </p:attrNameLst>
                                      </p:cBhvr>
                                      <p:to>
                                        <p:strVal val="visible"/>
                                      </p:to>
                                    </p:set>
                                    <p:animEffect transition="in" filter="fade">
                                      <p:cBhvr>
                                        <p:cTn id="37" dur="500"/>
                                        <p:tgtEl>
                                          <p:spTgt spid="1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subTitle" idx="1"/>
          </p:nvPr>
        </p:nvSpPr>
        <p:spPr>
          <a:xfrm>
            <a:off x="38935" y="1283475"/>
            <a:ext cx="5684013" cy="1461140"/>
          </a:xfrm>
          <a:prstGeom prst="rect">
            <a:avLst/>
          </a:prstGeom>
          <a:noFill/>
          <a:ln>
            <a:noFill/>
          </a:ln>
        </p:spPr>
        <p:txBody>
          <a:bodyPr spcFirstLastPara="1" wrap="square" lIns="91425" tIns="91425" rIns="91425" bIns="91425" anchor="t" anchorCtr="0">
            <a:noAutofit/>
          </a:bodyPr>
          <a:lstStyle/>
          <a:p>
            <a:pPr marL="431800" indent="-285750" algn="l">
              <a:lnSpc>
                <a:spcPct val="115000"/>
              </a:lnSpc>
              <a:spcBef>
                <a:spcPts val="1200"/>
              </a:spcBef>
              <a:buSzPts val="1300"/>
              <a:buFont typeface="Wingdings" panose="05000000000000000000" pitchFamily="2" charset="2"/>
              <a:buChar char="q"/>
            </a:pPr>
            <a:r>
              <a:rPr lang="vi-VN" dirty="0" smtClean="0"/>
              <a:t>Ý </a:t>
            </a:r>
            <a:r>
              <a:rPr lang="vi-VN" dirty="0"/>
              <a:t>tưởng chính đằng sau DBSCAN là một điểm thuộc về một cụm nếu nó ở gần nhiều điểm từ cụm đó</a:t>
            </a:r>
            <a:r>
              <a:rPr lang="vi-VN" dirty="0" smtClean="0"/>
              <a:t>.</a:t>
            </a:r>
          </a:p>
          <a:p>
            <a:pPr marL="431800" indent="-285750" algn="l">
              <a:lnSpc>
                <a:spcPct val="115000"/>
              </a:lnSpc>
              <a:spcBef>
                <a:spcPts val="1200"/>
              </a:spcBef>
              <a:buSzPts val="1300"/>
              <a:buFont typeface="Wingdings" panose="05000000000000000000" pitchFamily="2" charset="2"/>
              <a:buChar char="q"/>
            </a:pPr>
            <a:r>
              <a:rPr lang="vi-VN" dirty="0"/>
              <a:t>Có hai tham số chính của DBSCAN cần lưu ý</a:t>
            </a:r>
            <a:r>
              <a:rPr lang="vi-VN" dirty="0" smtClean="0"/>
              <a:t>:</a:t>
            </a:r>
          </a:p>
          <a:p>
            <a:pPr marL="889000" lvl="1" indent="-285750">
              <a:lnSpc>
                <a:spcPct val="115000"/>
              </a:lnSpc>
              <a:spcBef>
                <a:spcPts val="1200"/>
              </a:spcBef>
              <a:buSzPts val="1300"/>
              <a:buFont typeface="Wingdings" panose="05000000000000000000" pitchFamily="2" charset="2"/>
              <a:buChar char="Ø"/>
            </a:pPr>
            <a:r>
              <a:rPr lang="vi-VN" sz="1400" dirty="0"/>
              <a:t>eps: Tham số xác định vùng lân cận xung quanh một điểm dữ liệu, tức là nếu khoảng cách giữa hai điểm thấp hơn hoặc bằng 'eps' thì chúng được coi là neighbor. </a:t>
            </a:r>
          </a:p>
          <a:p>
            <a:pPr marL="889000" lvl="1" indent="-285750">
              <a:lnSpc>
                <a:spcPct val="115000"/>
              </a:lnSpc>
              <a:spcBef>
                <a:spcPts val="1200"/>
              </a:spcBef>
              <a:buSzPts val="1300"/>
              <a:buFont typeface="Wingdings" panose="05000000000000000000" pitchFamily="2" charset="2"/>
              <a:buChar char="Ø"/>
            </a:pPr>
            <a:r>
              <a:rPr lang="vi-VN" sz="1400" dirty="0"/>
              <a:t>minPts: Số lượng neighbor tối thiểu (điểm dữ liệu) trong bán kính eps. </a:t>
            </a:r>
          </a:p>
          <a:p>
            <a:pPr marL="431800" indent="-285750" algn="l">
              <a:lnSpc>
                <a:spcPct val="115000"/>
              </a:lnSpc>
              <a:spcBef>
                <a:spcPts val="1200"/>
              </a:spcBef>
              <a:buSzPts val="1300"/>
              <a:buFont typeface="Wingdings" panose="05000000000000000000" pitchFamily="2" charset="2"/>
              <a:buChar char="q"/>
            </a:pPr>
            <a:endParaRPr lang="vi-VN" dirty="0"/>
          </a:p>
          <a:p>
            <a:pPr marL="431800" indent="-285750" algn="l">
              <a:lnSpc>
                <a:spcPct val="115000"/>
              </a:lnSpc>
              <a:spcBef>
                <a:spcPts val="1200"/>
              </a:spcBef>
              <a:buSzPts val="1300"/>
              <a:buFont typeface="Wingdings" panose="05000000000000000000" pitchFamily="2" charset="2"/>
              <a:buChar char="q"/>
            </a:pPr>
            <a:endParaRPr lang="vi-VN" dirty="0"/>
          </a:p>
          <a:p>
            <a:pPr marL="146050" indent="0" algn="l">
              <a:lnSpc>
                <a:spcPct val="115000"/>
              </a:lnSpc>
              <a:spcBef>
                <a:spcPts val="1200"/>
              </a:spcBef>
              <a:buSzPts val="1300"/>
            </a:pPr>
            <a:endParaRPr lang="en-US" dirty="0" smtClean="0"/>
          </a:p>
          <a:p>
            <a:pPr marL="431800" lvl="0" indent="-285750" algn="l">
              <a:lnSpc>
                <a:spcPct val="115000"/>
              </a:lnSpc>
              <a:spcBef>
                <a:spcPts val="1200"/>
              </a:spcBef>
              <a:buSzPts val="1300"/>
              <a:buFont typeface="Wingdings" panose="05000000000000000000" pitchFamily="2" charset="2"/>
              <a:buChar char="§"/>
            </a:pPr>
            <a:endParaRPr lang="vi-VN" sz="1600" dirty="0" smtClean="0">
              <a:latin typeface="Arial" panose="020B0604020202020204"/>
              <a:ea typeface="Arial" panose="020B0604020202020204"/>
              <a:cs typeface="Arial" panose="020B0604020202020204"/>
              <a:sym typeface="Arial" panose="020B0604020202020204"/>
            </a:endParaRPr>
          </a:p>
        </p:txBody>
      </p:sp>
      <p:cxnSp>
        <p:nvCxnSpPr>
          <p:cNvPr id="120" name="Google Shape;120;p5"/>
          <p:cNvCxnSpPr/>
          <p:nvPr/>
        </p:nvCxnSpPr>
        <p:spPr>
          <a:xfrm>
            <a:off x="4569600" y="1494500"/>
            <a:ext cx="4574400" cy="0"/>
          </a:xfrm>
          <a:prstGeom prst="straightConnector1">
            <a:avLst/>
          </a:prstGeom>
          <a:noFill/>
          <a:ln w="9525" cap="flat" cmpd="sng">
            <a:solidFill>
              <a:srgbClr val="434343"/>
            </a:solidFill>
            <a:prstDash val="solid"/>
            <a:round/>
            <a:headEnd type="none" w="sm" len="sm"/>
            <a:tailEnd type="none" w="sm" len="sm"/>
          </a:ln>
        </p:spPr>
      </p:cxnSp>
      <p:sp>
        <p:nvSpPr>
          <p:cNvPr id="122" name="Google Shape;122;p5"/>
          <p:cNvSpPr txBox="1">
            <a:spLocks noGrp="1"/>
          </p:cNvSpPr>
          <p:nvPr>
            <p:ph type="ctrTitle"/>
          </p:nvPr>
        </p:nvSpPr>
        <p:spPr>
          <a:xfrm flipH="1">
            <a:off x="4354050" y="645741"/>
            <a:ext cx="5005500" cy="10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vi-VN" dirty="0" smtClean="0">
                <a:latin typeface="Tahoma" panose="020B0604030504040204"/>
                <a:ea typeface="Tahoma" panose="020B0604030504040204"/>
                <a:cs typeface="Tahoma" panose="020B0604030504040204"/>
                <a:sym typeface="Tahoma" panose="020B0604030504040204"/>
              </a:rPr>
              <a:t>Thuật toán DBSCAN</a:t>
            </a:r>
            <a:endParaRPr dirty="0">
              <a:latin typeface="Tahoma" panose="020B0604030504040204"/>
              <a:ea typeface="Tahoma" panose="020B0604030504040204"/>
              <a:cs typeface="Tahoma" panose="020B0604030504040204"/>
              <a:sym typeface="Tahoma" panose="020B060403050404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645" y="1705526"/>
            <a:ext cx="2917581" cy="2845692"/>
          </a:xfrm>
          <a:prstGeom prst="rect">
            <a:avLst/>
          </a:prstGeom>
        </p:spPr>
      </p:pic>
    </p:spTree>
    <p:extLst>
      <p:ext uri="{BB962C8B-B14F-4D97-AF65-F5344CB8AC3E}">
        <p14:creationId xmlns:p14="http://schemas.microsoft.com/office/powerpoint/2010/main" val="418252346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0"/>
                                        </p:tgtEl>
                                        <p:attrNameLst>
                                          <p:attrName>style.visibility</p:attrName>
                                        </p:attrNameLst>
                                      </p:cBhvr>
                                      <p:to>
                                        <p:strVal val="visible"/>
                                      </p:to>
                                    </p:set>
                                    <p:anim calcmode="lin" valueType="num">
                                      <p:cBhvr additive="base">
                                        <p:cTn id="7" dur="500"/>
                                        <p:tgtEl>
                                          <p:spTgt spid="1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2005</Words>
  <Application>Microsoft Office PowerPoint</Application>
  <PresentationFormat>On-screen Show (16:9)</PresentationFormat>
  <Paragraphs>203</Paragraphs>
  <Slides>30</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Fira Sans Extra Condensed Medium</vt:lpstr>
      <vt:lpstr>Calibri</vt:lpstr>
      <vt:lpstr>Roboto Condensed Light</vt:lpstr>
      <vt:lpstr>Cordia New</vt:lpstr>
      <vt:lpstr>Wingdings</vt:lpstr>
      <vt:lpstr>Arial</vt:lpstr>
      <vt:lpstr>等线</vt:lpstr>
      <vt:lpstr>Times New Roman</vt:lpstr>
      <vt:lpstr>Tahoma</vt:lpstr>
      <vt:lpstr>Exo 2</vt:lpstr>
      <vt:lpstr>Symbol</vt:lpstr>
      <vt:lpstr>Tech Newsletter XL by Slidesgo</vt:lpstr>
      <vt:lpstr>SO SÁNH THUẬT TOÁN KMEANS, DBSCAN, SPECTRAL CLUSTERING</vt:lpstr>
      <vt:lpstr>PowerPoint Presentation</vt:lpstr>
      <vt:lpstr>MỤC LỤC</vt:lpstr>
      <vt:lpstr>Thuật toán KMeans</vt:lpstr>
      <vt:lpstr>GIỚI THIỆU</vt:lpstr>
      <vt:lpstr>Cách hoạt động</vt:lpstr>
      <vt:lpstr>So sánh thuật toán Kmeans và thuật toán DBSCAN </vt:lpstr>
      <vt:lpstr>Giới thiệu</vt:lpstr>
      <vt:lpstr>Thuật toán DBSCAN</vt:lpstr>
      <vt:lpstr>Thuật toán DBSCAN</vt:lpstr>
      <vt:lpstr>Minh họa</vt:lpstr>
      <vt:lpstr>Thuật toán</vt:lpstr>
      <vt:lpstr>So sánh với K-Means</vt:lpstr>
      <vt:lpstr>So sánh thuật toán Kmeans và thuật toán Spectral Clusting </vt:lpstr>
      <vt:lpstr>Giới thiệu</vt:lpstr>
      <vt:lpstr>PowerPoint Presentation</vt:lpstr>
      <vt:lpstr>Giới thiệu</vt:lpstr>
      <vt:lpstr>Adjacency Matrix (A)</vt:lpstr>
      <vt:lpstr>Adjacency Matrix (A)</vt:lpstr>
      <vt:lpstr>Degree Matrix (D)</vt:lpstr>
      <vt:lpstr>Cut</vt:lpstr>
      <vt:lpstr>Cut</vt:lpstr>
      <vt:lpstr>Tính toán Spectral clustering</vt:lpstr>
      <vt:lpstr>Tính toán Spectral clustering</vt:lpstr>
      <vt:lpstr>Tính toán Spectral clustering</vt:lpstr>
      <vt:lpstr>Ưu điểm của Spectral Clustering</vt:lpstr>
      <vt:lpstr>Nhược điểm của Spectral Clustering</vt:lpstr>
      <vt:lpstr>So sánh với K-Means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IOT TRONG TRỒNG TRỌT NHÀ KÍNH</dc:title>
  <dc:creator>Admin</dc:creator>
  <cp:lastModifiedBy>Ben</cp:lastModifiedBy>
  <cp:revision>36</cp:revision>
  <dcterms:created xsi:type="dcterms:W3CDTF">2023-03-26T20:05:00Z</dcterms:created>
  <dcterms:modified xsi:type="dcterms:W3CDTF">2023-05-15T00:26:51Z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C7246B52C7CC411C8FAE6F50D0791387</vt:lpwstr>
  </property>
  <property fmtid="{D5CDD505-2E9C-101B-9397-08002B2CF9AE}" pid="3" name="KSOProductBuildVer">
    <vt:lpwstr>1033-11.2.0.11516</vt:lpwstr>
  </property>
</Properties>
</file>